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28" r:id="rId5"/>
    <p:sldId id="338" r:id="rId6"/>
    <p:sldId id="339" r:id="rId7"/>
    <p:sldId id="352" r:id="rId8"/>
    <p:sldId id="273" r:id="rId9"/>
    <p:sldId id="333" r:id="rId10"/>
    <p:sldId id="332" r:id="rId11"/>
    <p:sldId id="337" r:id="rId12"/>
    <p:sldId id="329" r:id="rId13"/>
    <p:sldId id="355" r:id="rId14"/>
    <p:sldId id="347" r:id="rId15"/>
    <p:sldId id="346" r:id="rId16"/>
    <p:sldId id="348" r:id="rId17"/>
    <p:sldId id="276" r:id="rId18"/>
    <p:sldId id="279" r:id="rId19"/>
    <p:sldId id="280" r:id="rId20"/>
    <p:sldId id="281" r:id="rId21"/>
    <p:sldId id="282" r:id="rId22"/>
    <p:sldId id="283" r:id="rId23"/>
    <p:sldId id="284" r:id="rId24"/>
    <p:sldId id="285" r:id="rId25"/>
    <p:sldId id="286" r:id="rId26"/>
    <p:sldId id="287" r:id="rId27"/>
    <p:sldId id="288"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10" r:id="rId45"/>
    <p:sldId id="311" r:id="rId46"/>
    <p:sldId id="312" r:id="rId47"/>
    <p:sldId id="313" r:id="rId48"/>
    <p:sldId id="314" r:id="rId49"/>
    <p:sldId id="315" r:id="rId50"/>
    <p:sldId id="316" r:id="rId51"/>
    <p:sldId id="317" r:id="rId52"/>
    <p:sldId id="318" r:id="rId53"/>
    <p:sldId id="309" r:id="rId54"/>
    <p:sldId id="320" r:id="rId55"/>
    <p:sldId id="322" r:id="rId56"/>
    <p:sldId id="327" r:id="rId57"/>
    <p:sldId id="323" r:id="rId58"/>
    <p:sldId id="324" r:id="rId59"/>
    <p:sldId id="325" r:id="rId60"/>
    <p:sldId id="326" r:id="rId61"/>
    <p:sldId id="278" r:id="rId62"/>
    <p:sldId id="335" r:id="rId63"/>
    <p:sldId id="354" r:id="rId64"/>
    <p:sldId id="345" r:id="rId65"/>
    <p:sldId id="351" r:id="rId66"/>
    <p:sldId id="353" r:id="rId67"/>
    <p:sldId id="340" r:id="rId68"/>
    <p:sldId id="341" r:id="rId69"/>
    <p:sldId id="344" r:id="rId70"/>
    <p:sldId id="34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C956C7-29BB-0582-FAD7-EAC2BA1291B6}" v="33" dt="2025-11-05T10:27:34.339"/>
    <p1510:client id="{E07DCE36-75D3-D188-4ABE-5D770CCB48A6}" v="5" dt="2025-11-05T20:40:30.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0418-D565-2F12-6195-5105F4C6B5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FEA1E5D-6253-AE01-D09D-B2D327EC7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EFDA57-1A7E-9A50-ED1B-63A8CD7AB79C}"/>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5" name="Footer Placeholder 4">
            <a:extLst>
              <a:ext uri="{FF2B5EF4-FFF2-40B4-BE49-F238E27FC236}">
                <a16:creationId xmlns:a16="http://schemas.microsoft.com/office/drawing/2014/main" id="{D9F691C9-D47E-A17A-72D1-6AE614DAE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44C45B-5688-80B4-273A-CC8BFA2014DD}"/>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3884114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6264-C07A-4289-0A1A-93E6F98286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52448C-D59F-9F87-E016-FB33B53246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4F32D5-7B91-54CC-EBE0-2D93DDAE7FEA}"/>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5" name="Footer Placeholder 4">
            <a:extLst>
              <a:ext uri="{FF2B5EF4-FFF2-40B4-BE49-F238E27FC236}">
                <a16:creationId xmlns:a16="http://schemas.microsoft.com/office/drawing/2014/main" id="{715BF710-C103-D668-8457-59D41D6D1D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06227-D3C4-F12A-58D8-2AE65E47A319}"/>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73112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56142-297C-2A74-E880-13F99DA23B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6C6CA8-5EAB-944D-A4BF-5CEC50E437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A4216B-38D6-C831-D05C-C1A716F35E7A}"/>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5" name="Footer Placeholder 4">
            <a:extLst>
              <a:ext uri="{FF2B5EF4-FFF2-40B4-BE49-F238E27FC236}">
                <a16:creationId xmlns:a16="http://schemas.microsoft.com/office/drawing/2014/main" id="{DC2BFD46-DD12-EA7A-ABB4-5EA24701F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96BBF-9AC9-83FC-031C-A26710D2E7C4}"/>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255825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E903-80AA-9E04-8D6F-29774CB745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1D924B-857D-3406-8A31-8AC0BC474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B14619-3896-892C-EC12-44DF1981BB4F}"/>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5" name="Footer Placeholder 4">
            <a:extLst>
              <a:ext uri="{FF2B5EF4-FFF2-40B4-BE49-F238E27FC236}">
                <a16:creationId xmlns:a16="http://schemas.microsoft.com/office/drawing/2014/main" id="{4260C889-510C-9411-1544-36AB9E2782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C927C8-E104-A9FD-D62B-121EB88CE7E3}"/>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351183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B8CA-3643-7036-734A-6A9B651D7E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814800-A53E-AC9A-EF6E-615C0FA01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BC6B3-CC36-4955-684D-62A4CDFC14A6}"/>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5" name="Footer Placeholder 4">
            <a:extLst>
              <a:ext uri="{FF2B5EF4-FFF2-40B4-BE49-F238E27FC236}">
                <a16:creationId xmlns:a16="http://schemas.microsoft.com/office/drawing/2014/main" id="{6D4E8087-01FC-B821-1B2B-94FBBA6BD9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DF9C0F-100F-8E37-CF6F-FA4BC187FF44}"/>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134849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C54E-0D04-902B-C584-9D7943A40B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FE95BF-AC1A-10C6-98F5-D92C73B62B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8631A8-5FE5-5C28-9094-ACD89E4A7F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9F4FE2-C397-7BA9-B068-D8E7FC69C5F9}"/>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6" name="Footer Placeholder 5">
            <a:extLst>
              <a:ext uri="{FF2B5EF4-FFF2-40B4-BE49-F238E27FC236}">
                <a16:creationId xmlns:a16="http://schemas.microsoft.com/office/drawing/2014/main" id="{1FF3115B-C97C-4F00-2135-8DF772F65D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11B460-A533-B3FD-5CC8-F862D7AFD140}"/>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225613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B085-7583-C34E-63E0-DAA71E46A0C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23A3E9-E121-E2B3-0581-FA625FD88E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CDE26-9152-2D85-5C87-72A0FA480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3D5B8B-92DD-CBFC-343D-FB97EDCF68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B6D384-CA06-039F-D190-A2E08F9A6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CADE65-3ED3-53C4-AA85-8240D9C98462}"/>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8" name="Footer Placeholder 7">
            <a:extLst>
              <a:ext uri="{FF2B5EF4-FFF2-40B4-BE49-F238E27FC236}">
                <a16:creationId xmlns:a16="http://schemas.microsoft.com/office/drawing/2014/main" id="{837B439D-2643-F4C7-3A26-16C55F0ADF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861E1F-73DA-D87D-4E81-4D88B81EAAE3}"/>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2128994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B901-7FA0-7A23-AFC6-9439A9D0AC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E961F-D070-F509-BA5C-ECA6DFC6AF4B}"/>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4" name="Footer Placeholder 3">
            <a:extLst>
              <a:ext uri="{FF2B5EF4-FFF2-40B4-BE49-F238E27FC236}">
                <a16:creationId xmlns:a16="http://schemas.microsoft.com/office/drawing/2014/main" id="{39087B4F-57BE-06AF-D1BF-5A33A6D351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DC41D1-5C9B-68BD-1092-2A9574F35E2A}"/>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68266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7FBE4-A016-C5F9-3126-E86D98CF3C8E}"/>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3" name="Footer Placeholder 2">
            <a:extLst>
              <a:ext uri="{FF2B5EF4-FFF2-40B4-BE49-F238E27FC236}">
                <a16:creationId xmlns:a16="http://schemas.microsoft.com/office/drawing/2014/main" id="{2AA3D6B0-D320-89AA-DBD1-237299CF4B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CA2D14-7AD3-BAFA-2AA3-DBD3D4729195}"/>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41945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A330-FFFE-AA9E-74E1-F8582B0D5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F1B8D1-3763-5F89-DD53-1BF79A449F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84B768-42FF-2450-51A9-6F7D36679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FC6F7-E537-60FB-6344-4EACBFC2C5CF}"/>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6" name="Footer Placeholder 5">
            <a:extLst>
              <a:ext uri="{FF2B5EF4-FFF2-40B4-BE49-F238E27FC236}">
                <a16:creationId xmlns:a16="http://schemas.microsoft.com/office/drawing/2014/main" id="{14E1CED5-2DCD-9D2E-92B2-3A8F4FCBA8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9E2F83-7659-00B1-E08F-2F89E81AF79C}"/>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939031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6404-F00A-C228-2F55-AADE45F32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CE1ABE-5FCA-3A94-A63D-0B1DCF261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439E6B-0BF3-29E9-468A-74A9847D2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A90E-C36E-D558-1892-6A0A2E46F329}"/>
              </a:ext>
            </a:extLst>
          </p:cNvPr>
          <p:cNvSpPr>
            <a:spLocks noGrp="1"/>
          </p:cNvSpPr>
          <p:nvPr>
            <p:ph type="dt" sz="half" idx="10"/>
          </p:nvPr>
        </p:nvSpPr>
        <p:spPr/>
        <p:txBody>
          <a:bodyPr/>
          <a:lstStyle/>
          <a:p>
            <a:fld id="{FC6E4BFE-2058-4F39-AE07-DEDCC6A6B5A7}" type="datetimeFigureOut">
              <a:rPr lang="en-GB" smtClean="0"/>
              <a:t>18/11/2025</a:t>
            </a:fld>
            <a:endParaRPr lang="en-GB"/>
          </a:p>
        </p:txBody>
      </p:sp>
      <p:sp>
        <p:nvSpPr>
          <p:cNvPr id="6" name="Footer Placeholder 5">
            <a:extLst>
              <a:ext uri="{FF2B5EF4-FFF2-40B4-BE49-F238E27FC236}">
                <a16:creationId xmlns:a16="http://schemas.microsoft.com/office/drawing/2014/main" id="{A9449F2B-A5D6-2314-838E-E11724C05D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3D8639-11F8-4E59-0EAE-3D2AD103BF93}"/>
              </a:ext>
            </a:extLst>
          </p:cNvPr>
          <p:cNvSpPr>
            <a:spLocks noGrp="1"/>
          </p:cNvSpPr>
          <p:nvPr>
            <p:ph type="sldNum" sz="quarter" idx="12"/>
          </p:nvPr>
        </p:nvSpPr>
        <p:spPr/>
        <p:txBody>
          <a:bodyPr/>
          <a:lstStyle/>
          <a:p>
            <a:fld id="{5A643F6C-0BBA-4057-95E0-C83967760680}" type="slidenum">
              <a:rPr lang="en-GB" smtClean="0"/>
              <a:t>‹#›</a:t>
            </a:fld>
            <a:endParaRPr lang="en-GB"/>
          </a:p>
        </p:txBody>
      </p:sp>
    </p:spTree>
    <p:extLst>
      <p:ext uri="{BB962C8B-B14F-4D97-AF65-F5344CB8AC3E}">
        <p14:creationId xmlns:p14="http://schemas.microsoft.com/office/powerpoint/2010/main" val="3085791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rgbClr val="00B050"/>
            </a:gs>
            <a:gs pos="58000">
              <a:schemeClr val="accent1">
                <a:lumMod val="60000"/>
                <a:lumOff val="40000"/>
              </a:schemeClr>
            </a:gs>
            <a:gs pos="76000">
              <a:srgbClr val="92D050"/>
            </a:gs>
            <a:gs pos="100000">
              <a:srgbClr val="00B05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9FB24-983A-BD78-CFFE-74262A4E6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50EBFC-2798-D58E-11F0-5604E29EE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CE6A6D-F906-880C-6E8C-E4F6A86FA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E4BFE-2058-4F39-AE07-DEDCC6A6B5A7}" type="datetimeFigureOut">
              <a:rPr lang="en-GB" smtClean="0"/>
              <a:t>18/11/2025</a:t>
            </a:fld>
            <a:endParaRPr lang="en-GB"/>
          </a:p>
        </p:txBody>
      </p:sp>
      <p:sp>
        <p:nvSpPr>
          <p:cNvPr id="5" name="Footer Placeholder 4">
            <a:extLst>
              <a:ext uri="{FF2B5EF4-FFF2-40B4-BE49-F238E27FC236}">
                <a16:creationId xmlns:a16="http://schemas.microsoft.com/office/drawing/2014/main" id="{5C765461-3422-C87F-E801-DFA9A1B23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059D00A-8B8B-7428-E936-4C9A835648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43F6C-0BBA-4057-95E0-C83967760680}" type="slidenum">
              <a:rPr lang="en-GB" smtClean="0"/>
              <a:t>‹#›</a:t>
            </a:fld>
            <a:endParaRPr lang="en-GB"/>
          </a:p>
        </p:txBody>
      </p:sp>
    </p:spTree>
    <p:extLst>
      <p:ext uri="{BB962C8B-B14F-4D97-AF65-F5344CB8AC3E}">
        <p14:creationId xmlns:p14="http://schemas.microsoft.com/office/powerpoint/2010/main" val="1240327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cafod.org.uk/education/primary-teaching-resources/laudato-si-for-childre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E910D-84BB-B857-60F9-6F3196B70186}"/>
              </a:ext>
            </a:extLst>
          </p:cNvPr>
          <p:cNvSpPr>
            <a:spLocks noGrp="1"/>
          </p:cNvSpPr>
          <p:nvPr>
            <p:ph type="title"/>
          </p:nvPr>
        </p:nvSpPr>
        <p:spPr>
          <a:xfrm>
            <a:off x="0" y="104774"/>
            <a:ext cx="5307755" cy="7839075"/>
          </a:xfrm>
        </p:spPr>
        <p:txBody>
          <a:bodyPr>
            <a:normAutofit/>
          </a:bodyPr>
          <a:lstStyle/>
          <a:p>
            <a:pPr algn="ctr"/>
            <a:br>
              <a:rPr lang="en-GB"/>
            </a:br>
            <a:r>
              <a:rPr lang="en-GB" sz="8000">
                <a:solidFill>
                  <a:schemeClr val="accent6">
                    <a:lumMod val="50000"/>
                  </a:schemeClr>
                </a:solidFill>
                <a:latin typeface="Letter-join No-Lead 12" panose="02000505000000020003" pitchFamily="50" charset="0"/>
              </a:rPr>
              <a:t>Welcome to Class 4’s  </a:t>
            </a:r>
            <a:r>
              <a:rPr lang="en-GB" sz="8900">
                <a:solidFill>
                  <a:schemeClr val="accent6">
                    <a:lumMod val="50000"/>
                  </a:schemeClr>
                </a:solidFill>
                <a:latin typeface="Letter-join No-Lead 12" panose="02000505000000020003" pitchFamily="50" charset="0"/>
              </a:rPr>
              <a:t>Collective Worship</a:t>
            </a:r>
            <a:br>
              <a:rPr lang="en-GB"/>
            </a:br>
            <a:br>
              <a:rPr lang="en-GB"/>
            </a:br>
            <a:br>
              <a:rPr lang="en-GB"/>
            </a:br>
            <a:endParaRPr lang="en-GB"/>
          </a:p>
        </p:txBody>
      </p:sp>
      <p:pic>
        <p:nvPicPr>
          <p:cNvPr id="7" name="Picture 6">
            <a:extLst>
              <a:ext uri="{FF2B5EF4-FFF2-40B4-BE49-F238E27FC236}">
                <a16:creationId xmlns:a16="http://schemas.microsoft.com/office/drawing/2014/main" id="{79EB6F0F-2A38-D38B-BB40-7F2B24E9F832}"/>
              </a:ext>
            </a:extLst>
          </p:cNvPr>
          <p:cNvPicPr>
            <a:picLocks noChangeAspect="1"/>
          </p:cNvPicPr>
          <p:nvPr/>
        </p:nvPicPr>
        <p:blipFill rotWithShape="1">
          <a:blip r:embed="rId2"/>
          <a:srcRect l="4211" t="6341" r="2190" b="-491"/>
          <a:stretch/>
        </p:blipFill>
        <p:spPr>
          <a:xfrm>
            <a:off x="5398639" y="309843"/>
            <a:ext cx="6479863" cy="5659157"/>
          </a:xfrm>
          <a:prstGeom prst="rect">
            <a:avLst/>
          </a:prstGeom>
          <a:ln w="57150">
            <a:solidFill>
              <a:schemeClr val="accent6">
                <a:lumMod val="75000"/>
              </a:schemeClr>
            </a:solidFill>
          </a:ln>
        </p:spPr>
      </p:pic>
    </p:spTree>
    <p:extLst>
      <p:ext uri="{BB962C8B-B14F-4D97-AF65-F5344CB8AC3E}">
        <p14:creationId xmlns:p14="http://schemas.microsoft.com/office/powerpoint/2010/main" val="697970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8583-023D-41AC-CDFB-BE2296017928}"/>
              </a:ext>
            </a:extLst>
          </p:cNvPr>
          <p:cNvSpPr>
            <a:spLocks noGrp="1"/>
          </p:cNvSpPr>
          <p:nvPr>
            <p:ph type="title"/>
          </p:nvPr>
        </p:nvSpPr>
        <p:spPr/>
        <p:txBody>
          <a:bodyPr/>
          <a:lstStyle/>
          <a:p>
            <a:r>
              <a:rPr lang="en-GB" u="sng" dirty="0">
                <a:ea typeface="Calibri Light"/>
                <a:cs typeface="Calibri Light"/>
              </a:rPr>
              <a:t>Sorry Prayer</a:t>
            </a:r>
          </a:p>
        </p:txBody>
      </p:sp>
      <p:sp>
        <p:nvSpPr>
          <p:cNvPr id="3" name="Content Placeholder 2">
            <a:extLst>
              <a:ext uri="{FF2B5EF4-FFF2-40B4-BE49-F238E27FC236}">
                <a16:creationId xmlns:a16="http://schemas.microsoft.com/office/drawing/2014/main" id="{B78D1E03-8053-71C2-6F92-6F56817FA4AD}"/>
              </a:ext>
            </a:extLst>
          </p:cNvPr>
          <p:cNvSpPr>
            <a:spLocks noGrp="1"/>
          </p:cNvSpPr>
          <p:nvPr>
            <p:ph idx="1"/>
          </p:nvPr>
        </p:nvSpPr>
        <p:spPr/>
        <p:txBody>
          <a:bodyPr vert="horz" lIns="91440" tIns="45720" rIns="91440" bIns="45720" rtlCol="0" anchor="t">
            <a:normAutofit/>
          </a:bodyPr>
          <a:lstStyle/>
          <a:p>
            <a:r>
              <a:rPr lang="en-GB" sz="5400" dirty="0">
                <a:ea typeface="Calibri"/>
                <a:cs typeface="Calibri"/>
              </a:rPr>
              <a:t>Response: Lord, we are sorry.</a:t>
            </a:r>
            <a:endParaRPr lang="en-GB" sz="5400" dirty="0"/>
          </a:p>
        </p:txBody>
      </p:sp>
    </p:spTree>
    <p:extLst>
      <p:ext uri="{BB962C8B-B14F-4D97-AF65-F5344CB8AC3E}">
        <p14:creationId xmlns:p14="http://schemas.microsoft.com/office/powerpoint/2010/main" val="389010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023E-A8E9-3383-E035-099605372495}"/>
              </a:ext>
            </a:extLst>
          </p:cNvPr>
          <p:cNvSpPr>
            <a:spLocks noGrp="1"/>
          </p:cNvSpPr>
          <p:nvPr>
            <p:ph type="title"/>
          </p:nvPr>
        </p:nvSpPr>
        <p:spPr/>
        <p:txBody>
          <a:bodyPr/>
          <a:lstStyle/>
          <a:p>
            <a:r>
              <a:rPr lang="en-GB"/>
              <a:t>Let us say together a prayer for our environment.</a:t>
            </a:r>
          </a:p>
        </p:txBody>
      </p:sp>
      <p:pic>
        <p:nvPicPr>
          <p:cNvPr id="5" name="Content Placeholder 4">
            <a:extLst>
              <a:ext uri="{FF2B5EF4-FFF2-40B4-BE49-F238E27FC236}">
                <a16:creationId xmlns:a16="http://schemas.microsoft.com/office/drawing/2014/main" id="{1701FDB0-6816-6E6B-C867-574DAB3064F0}"/>
              </a:ext>
            </a:extLst>
          </p:cNvPr>
          <p:cNvPicPr>
            <a:picLocks noGrp="1" noChangeAspect="1"/>
          </p:cNvPicPr>
          <p:nvPr>
            <p:ph idx="1"/>
          </p:nvPr>
        </p:nvPicPr>
        <p:blipFill>
          <a:blip r:embed="rId2"/>
          <a:stretch>
            <a:fillRect/>
          </a:stretch>
        </p:blipFill>
        <p:spPr>
          <a:xfrm>
            <a:off x="1112986" y="1690688"/>
            <a:ext cx="10092740" cy="4679967"/>
          </a:xfrm>
        </p:spPr>
      </p:pic>
    </p:spTree>
    <p:extLst>
      <p:ext uri="{BB962C8B-B14F-4D97-AF65-F5344CB8AC3E}">
        <p14:creationId xmlns:p14="http://schemas.microsoft.com/office/powerpoint/2010/main" val="1001796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BE65-79DA-725E-C3FE-923856FF998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B98E57D-5A93-6B3B-4FB2-7B124E2AB32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C7D0EC6-C9EF-CB54-F185-17FA12FD0407}"/>
              </a:ext>
            </a:extLst>
          </p:cNvPr>
          <p:cNvPicPr>
            <a:picLocks noChangeAspect="1"/>
          </p:cNvPicPr>
          <p:nvPr/>
        </p:nvPicPr>
        <p:blipFill>
          <a:blip r:embed="rId2"/>
          <a:stretch>
            <a:fillRect/>
          </a:stretch>
        </p:blipFill>
        <p:spPr>
          <a:xfrm>
            <a:off x="190537" y="1027906"/>
            <a:ext cx="11810926" cy="4032418"/>
          </a:xfrm>
          <a:prstGeom prst="rect">
            <a:avLst/>
          </a:prstGeom>
        </p:spPr>
      </p:pic>
    </p:spTree>
    <p:extLst>
      <p:ext uri="{BB962C8B-B14F-4D97-AF65-F5344CB8AC3E}">
        <p14:creationId xmlns:p14="http://schemas.microsoft.com/office/powerpoint/2010/main" val="3153917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2424C-FB48-4692-30A0-EC681AE1E74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A6E4F00-782A-1823-FF41-C4BB4B904CA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93B5FBF-A309-060F-775D-D7C8D24834C4}"/>
              </a:ext>
            </a:extLst>
          </p:cNvPr>
          <p:cNvPicPr>
            <a:picLocks noChangeAspect="1"/>
          </p:cNvPicPr>
          <p:nvPr/>
        </p:nvPicPr>
        <p:blipFill>
          <a:blip r:embed="rId2"/>
          <a:stretch>
            <a:fillRect/>
          </a:stretch>
        </p:blipFill>
        <p:spPr>
          <a:xfrm>
            <a:off x="922628" y="1225899"/>
            <a:ext cx="10606838" cy="4682532"/>
          </a:xfrm>
          <a:prstGeom prst="rect">
            <a:avLst/>
          </a:prstGeom>
        </p:spPr>
      </p:pic>
    </p:spTree>
    <p:extLst>
      <p:ext uri="{BB962C8B-B14F-4D97-AF65-F5344CB8AC3E}">
        <p14:creationId xmlns:p14="http://schemas.microsoft.com/office/powerpoint/2010/main" val="1060656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5420" y="755549"/>
            <a:ext cx="11153775" cy="3170099"/>
          </a:xfrm>
          <a:prstGeom prst="rect">
            <a:avLst/>
          </a:prstGeom>
          <a:solidFill>
            <a:schemeClr val="bg1">
              <a:lumMod val="95000"/>
            </a:schemeClr>
          </a:solidFill>
          <a:ln w="76200">
            <a:solidFill>
              <a:schemeClr val="accent1"/>
            </a:solidFill>
          </a:ln>
        </p:spPr>
        <p:txBody>
          <a:bodyPr wrap="square">
            <a:spAutoFit/>
          </a:bodyPr>
          <a:lstStyle/>
          <a:p>
            <a:pPr algn="ctr"/>
            <a:r>
              <a:rPr lang="en-GB" sz="4000">
                <a:latin typeface="Century Gothic"/>
                <a:cs typeface="Century Gothic"/>
              </a:rPr>
              <a:t>God says:</a:t>
            </a:r>
            <a:br>
              <a:rPr lang="en-GB" sz="4000">
                <a:latin typeface="Century Gothic"/>
                <a:cs typeface="Century Gothic"/>
              </a:rPr>
            </a:br>
            <a:r>
              <a:rPr lang="en-GB" sz="4000" b="1">
                <a:latin typeface="Century Gothic"/>
                <a:cs typeface="Century Gothic"/>
              </a:rPr>
              <a:t>“look after the world; </a:t>
            </a:r>
            <a:r>
              <a:rPr lang="en-US" sz="4000" b="1">
                <a:latin typeface="Century Gothic"/>
                <a:cs typeface="Century Gothic"/>
              </a:rPr>
              <a:t>look after one another; </a:t>
            </a:r>
            <a:r>
              <a:rPr lang="en-GB" sz="4000" b="1">
                <a:latin typeface="Century Gothic"/>
                <a:cs typeface="Century Gothic"/>
              </a:rPr>
              <a:t>take care of the fish and the birds, the animals and the </a:t>
            </a:r>
            <a:r>
              <a:rPr lang="en-US" sz="4000" b="1">
                <a:latin typeface="Century Gothic"/>
                <a:cs typeface="Century Gothic"/>
              </a:rPr>
              <a:t>reptiles, </a:t>
            </a:r>
            <a:r>
              <a:rPr lang="en-GB" sz="4000" b="1">
                <a:latin typeface="Century Gothic"/>
                <a:cs typeface="Century Gothic"/>
              </a:rPr>
              <a:t>the trees and the flowers and the plants.”</a:t>
            </a:r>
            <a:endParaRPr lang="en-GB" sz="4000" b="1"/>
          </a:p>
        </p:txBody>
      </p:sp>
      <p:sp>
        <p:nvSpPr>
          <p:cNvPr id="5" name="Rectangle 4"/>
          <p:cNvSpPr/>
          <p:nvPr/>
        </p:nvSpPr>
        <p:spPr>
          <a:xfrm>
            <a:off x="0" y="4077073"/>
            <a:ext cx="12192000" cy="1446550"/>
          </a:xfrm>
          <a:prstGeom prst="rect">
            <a:avLst/>
          </a:prstGeom>
        </p:spPr>
        <p:txBody>
          <a:bodyPr wrap="square">
            <a:spAutoFit/>
          </a:bodyPr>
          <a:lstStyle/>
          <a:p>
            <a:pPr algn="ctr"/>
            <a:r>
              <a:rPr lang="en-GB" sz="4400">
                <a:latin typeface="Century Gothic"/>
              </a:rPr>
              <a:t>   Look at the following photos whilst thinking about God’s message.</a:t>
            </a:r>
            <a:endParaRPr lang="en-GB" sz="4400"/>
          </a:p>
        </p:txBody>
      </p:sp>
    </p:spTree>
    <p:extLst>
      <p:ext uri="{BB962C8B-B14F-4D97-AF65-F5344CB8AC3E}">
        <p14:creationId xmlns:p14="http://schemas.microsoft.com/office/powerpoint/2010/main" val="3652743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 name="Love Song To The Earth -  OFFICIAL Lyric Vide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04470" y="3629669"/>
            <a:ext cx="609600" cy="609600"/>
          </a:xfrm>
          <a:prstGeom prst="rect">
            <a:avLst/>
          </a:prstGeom>
        </p:spPr>
      </p:pic>
    </p:spTree>
    <p:extLst>
      <p:ext uri="{BB962C8B-B14F-4D97-AF65-F5344CB8AC3E}">
        <p14:creationId xmlns:p14="http://schemas.microsoft.com/office/powerpoint/2010/main" val="1801716368"/>
      </p:ext>
    </p:extLst>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5">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 name="Picture 16" descr="Image result for CONSER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502739"/>
            <a:ext cx="843915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33140"/>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026" name="Picture 2" descr="Image result for DAVID ATTEnborough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34" y="1988841"/>
            <a:ext cx="8479530" cy="4707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17929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 name="Picture 24" descr="Image result for conservation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16" y="1432570"/>
            <a:ext cx="76200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179234"/>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96437" y="1500656"/>
            <a:ext cx="7297900" cy="5348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17553"/>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31274-B5AE-4032-0548-8CB16316A8A7}"/>
              </a:ext>
            </a:extLst>
          </p:cNvPr>
          <p:cNvSpPr/>
          <p:nvPr/>
        </p:nvSpPr>
        <p:spPr>
          <a:xfrm>
            <a:off x="605420" y="309273"/>
            <a:ext cx="11153775" cy="3170099"/>
          </a:xfrm>
          <a:prstGeom prst="rect">
            <a:avLst/>
          </a:prstGeom>
          <a:solidFill>
            <a:schemeClr val="bg2"/>
          </a:solidFill>
        </p:spPr>
        <p:txBody>
          <a:bodyPr wrap="square">
            <a:spAutoFit/>
          </a:bodyPr>
          <a:lstStyle/>
          <a:p>
            <a:pPr algn="ctr"/>
            <a:r>
              <a:rPr lang="en-GB" sz="4000">
                <a:latin typeface="Century Gothic"/>
                <a:cs typeface="Century Gothic"/>
              </a:rPr>
              <a:t>God says:</a:t>
            </a:r>
            <a:br>
              <a:rPr lang="en-GB" sz="4000">
                <a:latin typeface="Century Gothic"/>
                <a:cs typeface="Century Gothic"/>
              </a:rPr>
            </a:br>
            <a:r>
              <a:rPr lang="en-GB" sz="4000" b="1">
                <a:latin typeface="Century Gothic"/>
                <a:cs typeface="Century Gothic"/>
              </a:rPr>
              <a:t>“look after the world; </a:t>
            </a:r>
            <a:r>
              <a:rPr lang="en-US" sz="4000" b="1">
                <a:latin typeface="Century Gothic"/>
                <a:cs typeface="Century Gothic"/>
              </a:rPr>
              <a:t>look after one another; </a:t>
            </a:r>
            <a:r>
              <a:rPr lang="en-GB" sz="4000" b="1">
                <a:latin typeface="Century Gothic"/>
                <a:cs typeface="Century Gothic"/>
              </a:rPr>
              <a:t>take care of the fish and the birds, the animals and the </a:t>
            </a:r>
            <a:r>
              <a:rPr lang="en-US" sz="4000" b="1">
                <a:latin typeface="Century Gothic"/>
                <a:cs typeface="Century Gothic"/>
              </a:rPr>
              <a:t>reptiles, </a:t>
            </a:r>
            <a:r>
              <a:rPr lang="en-GB" sz="4000" b="1">
                <a:latin typeface="Century Gothic"/>
                <a:cs typeface="Century Gothic"/>
              </a:rPr>
              <a:t>the trees and the flowers and the plants.”</a:t>
            </a:r>
            <a:endParaRPr lang="en-GB" sz="4000" b="1"/>
          </a:p>
        </p:txBody>
      </p:sp>
      <p:sp>
        <p:nvSpPr>
          <p:cNvPr id="5" name="TextBox 4">
            <a:extLst>
              <a:ext uri="{FF2B5EF4-FFF2-40B4-BE49-F238E27FC236}">
                <a16:creationId xmlns:a16="http://schemas.microsoft.com/office/drawing/2014/main" id="{F19C49B9-1028-3FAB-3FCA-A4F8304710D8}"/>
              </a:ext>
            </a:extLst>
          </p:cNvPr>
          <p:cNvSpPr txBox="1"/>
          <p:nvPr/>
        </p:nvSpPr>
        <p:spPr>
          <a:xfrm>
            <a:off x="708057" y="3595264"/>
            <a:ext cx="11153775" cy="2031325"/>
          </a:xfrm>
          <a:prstGeom prst="rect">
            <a:avLst/>
          </a:prstGeom>
          <a:noFill/>
        </p:spPr>
        <p:txBody>
          <a:bodyPr wrap="square" rtlCol="0">
            <a:spAutoFit/>
          </a:bodyPr>
          <a:lstStyle/>
          <a:p>
            <a:r>
              <a:rPr lang="en-GB" sz="5400"/>
              <a:t>Let’s gather together by singing: Into the World</a:t>
            </a:r>
          </a:p>
          <a:p>
            <a:endParaRPr lang="en-GB"/>
          </a:p>
        </p:txBody>
      </p:sp>
      <p:sp>
        <p:nvSpPr>
          <p:cNvPr id="2" name="TextBox 1">
            <a:extLst>
              <a:ext uri="{FF2B5EF4-FFF2-40B4-BE49-F238E27FC236}">
                <a16:creationId xmlns:a16="http://schemas.microsoft.com/office/drawing/2014/main" id="{8FC298B8-6B52-24F3-BC40-BE5375078629}"/>
              </a:ext>
            </a:extLst>
          </p:cNvPr>
          <p:cNvSpPr txBox="1"/>
          <p:nvPr/>
        </p:nvSpPr>
        <p:spPr>
          <a:xfrm>
            <a:off x="9225934" y="5225288"/>
            <a:ext cx="1791478" cy="1323439"/>
          </a:xfrm>
          <a:prstGeom prst="rect">
            <a:avLst/>
          </a:prstGeom>
          <a:noFill/>
        </p:spPr>
        <p:txBody>
          <a:bodyPr wrap="square" rtlCol="0">
            <a:spAutoFit/>
          </a:bodyPr>
          <a:lstStyle/>
          <a:p>
            <a:r>
              <a:rPr lang="en-GB" sz="4000"/>
              <a:t>Please join in!</a:t>
            </a:r>
          </a:p>
        </p:txBody>
      </p:sp>
      <p:pic>
        <p:nvPicPr>
          <p:cNvPr id="6" name="Graphic 5" descr="Angel face outline with solid fill">
            <a:extLst>
              <a:ext uri="{FF2B5EF4-FFF2-40B4-BE49-F238E27FC236}">
                <a16:creationId xmlns:a16="http://schemas.microsoft.com/office/drawing/2014/main" id="{113CB44B-EA91-6C2D-36DA-FDA2698AF3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4795" y="5459582"/>
            <a:ext cx="914400" cy="914400"/>
          </a:xfrm>
          <a:prstGeom prst="rect">
            <a:avLst/>
          </a:prstGeom>
        </p:spPr>
      </p:pic>
    </p:spTree>
    <p:extLst>
      <p:ext uri="{BB962C8B-B14F-4D97-AF65-F5344CB8AC3E}">
        <p14:creationId xmlns:p14="http://schemas.microsoft.com/office/powerpoint/2010/main" val="1102430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87688" y="1592288"/>
            <a:ext cx="5340021"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284751"/>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3" name="Picture 26" descr="Image result for conservation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263" y="1560190"/>
            <a:ext cx="6617475" cy="496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243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6146" name="Picture 2" descr="Image result for DAVID ATTEnborough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700808"/>
            <a:ext cx="867199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278796"/>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7170" name="Picture 2" descr="Image result for DAVID ATTEnborough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683" y="1556792"/>
            <a:ext cx="723263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046238"/>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442" y="1548830"/>
            <a:ext cx="7726982" cy="516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665916"/>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0242" name="Picture 2" descr="Image result for wwf animals in da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358" y="1457622"/>
            <a:ext cx="9138642" cy="540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21467"/>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1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274" y="1544588"/>
            <a:ext cx="7693360" cy="512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882111"/>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6" name="Picture 22" descr="Image result for conservation david attenbor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09" y="1521336"/>
            <a:ext cx="4288019" cy="520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944764"/>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6" name="Picture 7" descr="Image result for wwf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437" y="1352215"/>
            <a:ext cx="7481770" cy="550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210808"/>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 name="Picture 5" descr="Image result for wwf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292" y="1307145"/>
            <a:ext cx="3813970" cy="539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05592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E3138-13E4-E0CE-42E8-532EF0010D95}"/>
              </a:ext>
            </a:extLst>
          </p:cNvPr>
          <p:cNvSpPr>
            <a:spLocks noGrp="1"/>
          </p:cNvSpPr>
          <p:nvPr>
            <p:ph idx="1"/>
          </p:nvPr>
        </p:nvSpPr>
        <p:spPr>
          <a:xfrm>
            <a:off x="838200" y="550862"/>
            <a:ext cx="10515600" cy="5756275"/>
          </a:xfrm>
          <a:solidFill>
            <a:schemeClr val="accent6">
              <a:lumMod val="60000"/>
              <a:lumOff val="40000"/>
            </a:schemeClr>
          </a:solidFill>
          <a:ln w="57150">
            <a:solidFill>
              <a:schemeClr val="accent1"/>
            </a:solidFill>
          </a:ln>
        </p:spPr>
        <p:txBody>
          <a:bodyPr>
            <a:normAutofit fontScale="92500"/>
          </a:bodyPr>
          <a:lstStyle/>
          <a:p>
            <a:pPr marL="0" indent="0">
              <a:buNone/>
            </a:pPr>
            <a:r>
              <a:rPr lang="en-GB" sz="6000"/>
              <a:t>Class 4 are the school’s eco ambassadors, the Eco Warriors, and our job is to raise awareness of issues affecting our environment and our common home and to help everyone in the school learn how to be more eco friendly. </a:t>
            </a:r>
          </a:p>
        </p:txBody>
      </p:sp>
    </p:spTree>
    <p:extLst>
      <p:ext uri="{BB962C8B-B14F-4D97-AF65-F5344CB8AC3E}">
        <p14:creationId xmlns:p14="http://schemas.microsoft.com/office/powerpoint/2010/main" val="3609050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 name="Picture 20"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294" y="1622550"/>
            <a:ext cx="7455122" cy="496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201056"/>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2290" name="Picture 2" descr="Image result for b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76872"/>
            <a:ext cx="76200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18154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3316" name="Picture 4" descr="Image result for bees conser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628" y="1556792"/>
            <a:ext cx="7951812"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22315"/>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3314" name="Picture 2" descr="Image result for bees conserv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4844" y="1556793"/>
            <a:ext cx="5802312" cy="435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603163"/>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5362" name="Picture 2" descr="Image result for bees conser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2325734"/>
            <a:ext cx="6524625"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209409"/>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6388" name="Picture 4" descr="Image result for bees conser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688" y="2105433"/>
            <a:ext cx="5000625" cy="436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82467"/>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1762125"/>
            <a:ext cx="523875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551699"/>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 name="Picture 18" descr="Image result for conservation david attenbor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1613" y="1770718"/>
            <a:ext cx="4668775" cy="46687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Image result for conservation david attenbor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013" y="1923118"/>
            <a:ext cx="4668775" cy="466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890045"/>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6" name="Picture 12" descr="Image result for DEFORE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837" y="1561049"/>
            <a:ext cx="7316327" cy="438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83796"/>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62844"/>
            <a:ext cx="80962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670208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A06AC-3717-CB9A-9ADB-9CD6EC116946}"/>
              </a:ext>
            </a:extLst>
          </p:cNvPr>
          <p:cNvSpPr>
            <a:spLocks noGrp="1"/>
          </p:cNvSpPr>
          <p:nvPr>
            <p:ph type="title"/>
          </p:nvPr>
        </p:nvSpPr>
        <p:spPr>
          <a:solidFill>
            <a:schemeClr val="accent6">
              <a:lumMod val="60000"/>
              <a:lumOff val="40000"/>
            </a:schemeClr>
          </a:solidFill>
        </p:spPr>
        <p:txBody>
          <a:bodyPr/>
          <a:lstStyle/>
          <a:p>
            <a:r>
              <a:rPr lang="en-GB"/>
              <a:t>Our Eco Warrior Mission links to many of our Catholic Social Teaching values:</a:t>
            </a:r>
          </a:p>
        </p:txBody>
      </p:sp>
      <p:sp>
        <p:nvSpPr>
          <p:cNvPr id="3" name="Content Placeholder 2">
            <a:extLst>
              <a:ext uri="{FF2B5EF4-FFF2-40B4-BE49-F238E27FC236}">
                <a16:creationId xmlns:a16="http://schemas.microsoft.com/office/drawing/2014/main" id="{5A67EBFF-0623-0563-C4C0-9294DAF2F102}"/>
              </a:ext>
            </a:extLst>
          </p:cNvPr>
          <p:cNvSpPr>
            <a:spLocks noGrp="1"/>
          </p:cNvSpPr>
          <p:nvPr>
            <p:ph idx="1"/>
          </p:nvPr>
        </p:nvSpPr>
        <p:spPr>
          <a:solidFill>
            <a:schemeClr val="accent6">
              <a:lumMod val="20000"/>
              <a:lumOff val="80000"/>
            </a:schemeClr>
          </a:solidFill>
        </p:spPr>
        <p:txBody>
          <a:bodyPr>
            <a:normAutofit/>
          </a:bodyPr>
          <a:lstStyle/>
          <a:p>
            <a:r>
              <a:rPr lang="en-GB" sz="3600"/>
              <a:t>Common Good – because it’s good for everyone if our Earth is healthy.</a:t>
            </a:r>
          </a:p>
          <a:p>
            <a:r>
              <a:rPr lang="en-GB" sz="3600"/>
              <a:t>Care and Creation – because we are stewards of the Earth and its animals and people and we need to take care of God’s creation. </a:t>
            </a:r>
          </a:p>
          <a:p>
            <a:r>
              <a:rPr lang="en-GB" sz="3600"/>
              <a:t>Work and Participation – because we all have to work together to help the Earth and create a brighter future. </a:t>
            </a:r>
          </a:p>
        </p:txBody>
      </p:sp>
    </p:spTree>
    <p:extLst>
      <p:ext uri="{BB962C8B-B14F-4D97-AF65-F5344CB8AC3E}">
        <p14:creationId xmlns:p14="http://schemas.microsoft.com/office/powerpoint/2010/main" val="32041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19458" name="Picture 2" descr="Image result for deforest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80" y="1916832"/>
            <a:ext cx="6455024" cy="448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876857"/>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7170" name="Picture 2" descr="Image result for caf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092325"/>
            <a:ext cx="71437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227568"/>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2" descr="Image result for cafo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9940" name="Picture 4" descr="Image result for caf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429" y="2132856"/>
            <a:ext cx="7471761" cy="421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508763"/>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2" descr="Image result for cafo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62" name="Picture 2" descr="Image result for caf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2036952"/>
            <a:ext cx="9074498" cy="405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95296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2" descr="Image result for cafo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986" name="Picture 2" descr="Image result for caf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85" y="2420888"/>
            <a:ext cx="8589831" cy="330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0080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2" descr="Image result for cafo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3010" name="Picture 2" descr="Image result for caf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712" y="2204865"/>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672515"/>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2" descr="Image result for cafo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4034" name="Picture 2" descr="Image result for cafod hel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916832"/>
            <a:ext cx="71437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7309"/>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2" descr="Image result for cafo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5058" name="Picture 2" descr="Image result for cafod helping refug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2060848"/>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538058"/>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2" descr="Image result for cafo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6082" name="Picture 2" descr="Image result for cafod helping refug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772816"/>
            <a:ext cx="7789630"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54693"/>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2" descr="Image result for cafo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7106" name="Picture 2" descr="Image result for cafod helping refug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8" y="2058459"/>
            <a:ext cx="6096000"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567156"/>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352" y="512601"/>
            <a:ext cx="11461296" cy="5832798"/>
          </a:xfrm>
          <a:solidFill>
            <a:schemeClr val="accent6">
              <a:lumMod val="60000"/>
              <a:lumOff val="40000"/>
            </a:schemeClr>
          </a:solidFill>
          <a:ln w="57150">
            <a:solidFill>
              <a:schemeClr val="accent1"/>
            </a:solidFill>
          </a:ln>
        </p:spPr>
        <p:txBody>
          <a:bodyPr>
            <a:normAutofit/>
          </a:bodyPr>
          <a:lstStyle/>
          <a:p>
            <a:pPr marL="0" indent="0">
              <a:buNone/>
            </a:pPr>
            <a:r>
              <a:rPr lang="en-GB" sz="4800"/>
              <a:t>We express the greatness of God by the love we show each other. Another way to express our love of God is by taking care of the Earth, our Common Home.</a:t>
            </a:r>
          </a:p>
          <a:p>
            <a:pPr marL="0" indent="0">
              <a:buNone/>
            </a:pPr>
            <a:r>
              <a:rPr lang="en-GB" sz="4800"/>
              <a:t>A long time ago, one of the priests in the Temple in Jerusalem wrote about the creation of world and its people. We will read about this story in the Book of Genesis.</a:t>
            </a:r>
          </a:p>
        </p:txBody>
      </p:sp>
    </p:spTree>
    <p:extLst>
      <p:ext uri="{BB962C8B-B14F-4D97-AF65-F5344CB8AC3E}">
        <p14:creationId xmlns:p14="http://schemas.microsoft.com/office/powerpoint/2010/main" val="662158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4" descr="Image result for look after the worl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1556792"/>
            <a:ext cx="7200800" cy="509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854454"/>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4" descr="Image result for look after the worl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9154" name="Picture 2" descr="Image result for care for the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749508"/>
            <a:ext cx="76200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520645"/>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4" descr="Image result for look after the worl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Related imag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Related imag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02" name="Picture 2" descr="Image result for care for the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448" y="1412776"/>
            <a:ext cx="7115944" cy="533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126120"/>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229600" cy="1282154"/>
          </a:xfrm>
          <a:prstGeom prst="rect">
            <a:avLst/>
          </a:prstGeom>
          <a:solidFill>
            <a:schemeClr val="bg1">
              <a:alpha val="8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sp>
        <p:nvSpPr>
          <p:cNvPr id="2" name="AutoShape 4" descr="Image result for look after the worl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Related imag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Related imag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63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89" y="2492896"/>
            <a:ext cx="77724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384598"/>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82154"/>
          </a:xfrm>
        </p:spPr>
        <p:txBody>
          <a:bodyPr>
            <a:normAutofit/>
          </a:body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2226" name="Picture 2" descr="Image result for care for the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1988841"/>
            <a:ext cx="6369224" cy="4248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04393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82154"/>
          </a:xfrm>
        </p:spPr>
        <p:txBody>
          <a:bodyPr>
            <a:normAutofit/>
          </a:body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3250" name="Picture 2" descr="Image result for animal conservation orangut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1738670"/>
            <a:ext cx="8005093" cy="457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005013"/>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82154"/>
          </a:xfrm>
        </p:spPr>
        <p:txBody>
          <a:bodyPr>
            <a:normAutofit/>
          </a:body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42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916833"/>
            <a:ext cx="7810500"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9265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82154"/>
          </a:xfrm>
        </p:spPr>
        <p:txBody>
          <a:bodyPr>
            <a:normAutofit/>
          </a:body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55298" name="Picture 2" descr="Image result for help the pl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1980610"/>
            <a:ext cx="7272808" cy="465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57476"/>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82154"/>
          </a:xfrm>
        </p:spPr>
        <p:txBody>
          <a:bodyPr>
            <a:normAutofit/>
          </a:bodyPr>
          <a:lstStyle/>
          <a:p>
            <a:r>
              <a:rPr lang="en-GB" sz="2000" b="1">
                <a:latin typeface="Century Gothic"/>
                <a:cs typeface="Century Gothic"/>
              </a:rPr>
              <a:t>“look after the world; </a:t>
            </a:r>
            <a:r>
              <a:rPr lang="en-US" sz="2000" b="1">
                <a:latin typeface="Century Gothic"/>
                <a:cs typeface="Century Gothic"/>
              </a:rPr>
              <a:t>look after one another; </a:t>
            </a:r>
            <a:r>
              <a:rPr lang="en-GB" sz="2000" b="1">
                <a:latin typeface="Century Gothic"/>
                <a:cs typeface="Century Gothic"/>
              </a:rPr>
              <a:t>take care of the fish and the birds, the animals and the </a:t>
            </a:r>
            <a:r>
              <a:rPr lang="en-US" sz="2000" b="1">
                <a:latin typeface="Century Gothic"/>
                <a:cs typeface="Century Gothic"/>
              </a:rPr>
              <a:t>reptiles, </a:t>
            </a:r>
            <a:r>
              <a:rPr lang="en-GB" sz="2000" b="1">
                <a:latin typeface="Century Gothic"/>
                <a:cs typeface="Century Gothic"/>
              </a:rPr>
              <a:t>the trees and the flowers and the plants.”</a:t>
            </a:r>
            <a:endParaRPr lang="en-GB" sz="2000"/>
          </a:p>
        </p:txBody>
      </p:sp>
      <p:pic>
        <p:nvPicPr>
          <p:cNvPr id="6172" name="Picture 28" descr="Image result for care for the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6" y="1628801"/>
            <a:ext cx="6768752" cy="507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02824"/>
      </p:ext>
    </p:extLst>
  </p:cSld>
  <p:clrMapOvr>
    <a:masterClrMapping/>
  </p:clrMapOvr>
  <mc:AlternateContent xmlns:mc="http://schemas.openxmlformats.org/markup-compatibility/2006" xmlns:p14="http://schemas.microsoft.com/office/powerpoint/2010/main">
    <mc:Choice Requires="p14">
      <p:transition spd="slow" p14:dur="7000" advClick="0" advTm="5000"/>
    </mc:Choice>
    <mc:Fallback xmlns="">
      <p:transition spd="slow"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32B61-6637-7191-B5A4-69B24399A12A}"/>
              </a:ext>
            </a:extLst>
          </p:cNvPr>
          <p:cNvSpPr>
            <a:spLocks noGrp="1"/>
          </p:cNvSpPr>
          <p:nvPr>
            <p:ph type="title"/>
          </p:nvPr>
        </p:nvSpPr>
        <p:spPr>
          <a:xfrm>
            <a:off x="838200" y="368301"/>
            <a:ext cx="10515600" cy="2882900"/>
          </a:xfrm>
          <a:solidFill>
            <a:schemeClr val="accent6">
              <a:lumMod val="60000"/>
              <a:lumOff val="40000"/>
            </a:schemeClr>
          </a:solidFill>
        </p:spPr>
        <p:txBody>
          <a:bodyPr>
            <a:normAutofit/>
          </a:bodyPr>
          <a:lstStyle/>
          <a:p>
            <a:r>
              <a:rPr lang="en-GB" sz="6000"/>
              <a:t>Let us take a moment to reflect on what we have seen….</a:t>
            </a:r>
            <a:endParaRPr lang="en-GB"/>
          </a:p>
        </p:txBody>
      </p:sp>
      <p:sp>
        <p:nvSpPr>
          <p:cNvPr id="3" name="Content Placeholder 2">
            <a:extLst>
              <a:ext uri="{FF2B5EF4-FFF2-40B4-BE49-F238E27FC236}">
                <a16:creationId xmlns:a16="http://schemas.microsoft.com/office/drawing/2014/main" id="{B81E83F6-766E-AC23-7AE7-6D7D91E22B7F}"/>
              </a:ext>
            </a:extLst>
          </p:cNvPr>
          <p:cNvSpPr>
            <a:spLocks noGrp="1"/>
          </p:cNvSpPr>
          <p:nvPr>
            <p:ph idx="1"/>
          </p:nvPr>
        </p:nvSpPr>
        <p:spPr>
          <a:xfrm>
            <a:off x="838200" y="3606800"/>
            <a:ext cx="10515600" cy="2921000"/>
          </a:xfrm>
          <a:solidFill>
            <a:schemeClr val="bg1">
              <a:lumMod val="95000"/>
            </a:schemeClr>
          </a:solidFill>
        </p:spPr>
        <p:txBody>
          <a:bodyPr>
            <a:normAutofit/>
          </a:bodyPr>
          <a:lstStyle/>
          <a:p>
            <a:pPr marL="0" indent="0">
              <a:buNone/>
            </a:pPr>
            <a:r>
              <a:rPr lang="en-GB" sz="4800"/>
              <a:t>Was there a part that really stood out for you?</a:t>
            </a:r>
          </a:p>
          <a:p>
            <a:pPr marL="0" indent="0">
              <a:buNone/>
            </a:pPr>
            <a:r>
              <a:rPr lang="en-GB" sz="4800"/>
              <a:t>Would anyone like to share how that made them feel?</a:t>
            </a:r>
          </a:p>
        </p:txBody>
      </p:sp>
    </p:spTree>
    <p:extLst>
      <p:ext uri="{BB962C8B-B14F-4D97-AF65-F5344CB8AC3E}">
        <p14:creationId xmlns:p14="http://schemas.microsoft.com/office/powerpoint/2010/main" val="21172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B46A-9BF1-3EB8-DD82-60336EEDEB03}"/>
              </a:ext>
            </a:extLst>
          </p:cNvPr>
          <p:cNvSpPr>
            <a:spLocks noGrp="1"/>
          </p:cNvSpPr>
          <p:nvPr>
            <p:ph type="title"/>
          </p:nvPr>
        </p:nvSpPr>
        <p:spPr>
          <a:xfrm>
            <a:off x="704850" y="365126"/>
            <a:ext cx="10515600" cy="1073150"/>
          </a:xfrm>
          <a:solidFill>
            <a:srgbClr val="00B050"/>
          </a:solidFill>
          <a:ln w="76200">
            <a:solidFill>
              <a:srgbClr val="002060"/>
            </a:solidFill>
          </a:ln>
        </p:spPr>
        <p:txBody>
          <a:bodyPr>
            <a:normAutofit/>
          </a:bodyPr>
          <a:lstStyle/>
          <a:p>
            <a:r>
              <a:rPr lang="en-GB" sz="5400"/>
              <a:t>A Reading from The Book of Genesis</a:t>
            </a:r>
          </a:p>
        </p:txBody>
      </p:sp>
      <p:sp>
        <p:nvSpPr>
          <p:cNvPr id="3" name="Content Placeholder 2">
            <a:extLst>
              <a:ext uri="{FF2B5EF4-FFF2-40B4-BE49-F238E27FC236}">
                <a16:creationId xmlns:a16="http://schemas.microsoft.com/office/drawing/2014/main" id="{B8C0FBD8-679C-B0FE-0DC0-225A5803EA25}"/>
              </a:ext>
            </a:extLst>
          </p:cNvPr>
          <p:cNvSpPr>
            <a:spLocks noGrp="1"/>
          </p:cNvSpPr>
          <p:nvPr>
            <p:ph idx="1"/>
          </p:nvPr>
        </p:nvSpPr>
        <p:spPr>
          <a:xfrm>
            <a:off x="476250" y="1571627"/>
            <a:ext cx="11191876" cy="4921248"/>
          </a:xfrm>
          <a:solidFill>
            <a:schemeClr val="bg1">
              <a:lumMod val="85000"/>
            </a:schemeClr>
          </a:solidFill>
          <a:ln w="38100">
            <a:solidFill>
              <a:srgbClr val="0070C0"/>
            </a:solidFill>
          </a:ln>
        </p:spPr>
        <p:txBody>
          <a:bodyPr>
            <a:normAutofit fontScale="32500" lnSpcReduction="20000"/>
          </a:bodyPr>
          <a:lstStyle/>
          <a:p>
            <a:pPr marL="0" indent="0" algn="l">
              <a:buNone/>
            </a:pPr>
            <a:endParaRPr lang="en-GB" sz="8000" b="1" i="0" baseline="30000">
              <a:solidFill>
                <a:srgbClr val="000000"/>
              </a:solidFill>
              <a:effectLst/>
              <a:latin typeface="system-ui"/>
            </a:endParaRPr>
          </a:p>
          <a:p>
            <a:pPr marL="0" indent="0" algn="l">
              <a:buNone/>
            </a:pPr>
            <a:r>
              <a:rPr lang="en-GB" sz="11100" b="1" i="0" baseline="30000">
                <a:solidFill>
                  <a:srgbClr val="000000"/>
                </a:solidFill>
                <a:effectLst/>
                <a:latin typeface="system-ui"/>
              </a:rPr>
              <a:t>26 </a:t>
            </a:r>
            <a:r>
              <a:rPr lang="en-GB" sz="11100" b="0" i="0">
                <a:solidFill>
                  <a:srgbClr val="000000"/>
                </a:solidFill>
                <a:effectLst/>
                <a:latin typeface="system-ui"/>
              </a:rPr>
              <a:t>Then God said, “Let us make human beings in our image and likeness. And let them rule over the fish in the sea and the birds in the sky. Let them rule over the tame animals, over all the earth and over all the small crawling animals on the earth.”</a:t>
            </a:r>
          </a:p>
          <a:p>
            <a:pPr marL="0" indent="0" algn="l">
              <a:buNone/>
            </a:pPr>
            <a:r>
              <a:rPr lang="en-GB" sz="11100" b="1" i="0" baseline="30000">
                <a:solidFill>
                  <a:srgbClr val="000000"/>
                </a:solidFill>
                <a:effectLst/>
                <a:latin typeface="system-ui"/>
              </a:rPr>
              <a:t>27 </a:t>
            </a:r>
            <a:r>
              <a:rPr lang="en-GB" sz="11100" b="0" i="0">
                <a:solidFill>
                  <a:srgbClr val="000000"/>
                </a:solidFill>
                <a:effectLst/>
                <a:latin typeface="system-ui"/>
              </a:rPr>
              <a:t>So God created human beings in his image. In the image of God he created them. He created them male and female. </a:t>
            </a:r>
            <a:r>
              <a:rPr lang="en-GB" sz="11100" b="1" i="0" baseline="30000">
                <a:solidFill>
                  <a:srgbClr val="000000"/>
                </a:solidFill>
                <a:effectLst/>
                <a:latin typeface="system-ui"/>
              </a:rPr>
              <a:t>28 </a:t>
            </a:r>
            <a:r>
              <a:rPr lang="en-GB" sz="11100" b="0" i="0">
                <a:solidFill>
                  <a:srgbClr val="000000"/>
                </a:solidFill>
                <a:effectLst/>
                <a:latin typeface="system-ui"/>
              </a:rPr>
              <a:t>God blessed them and said, “Have many children and grow in number. Fill the earth and be its master. Rule over the fish in the sea and over the birds in the sky. Rule over every living thing that moves on the earth.”</a:t>
            </a:r>
          </a:p>
          <a:p>
            <a:pPr marL="0" indent="0">
              <a:buNone/>
            </a:pPr>
            <a:endParaRPr lang="en-GB"/>
          </a:p>
        </p:txBody>
      </p:sp>
    </p:spTree>
    <p:extLst>
      <p:ext uri="{BB962C8B-B14F-4D97-AF65-F5344CB8AC3E}">
        <p14:creationId xmlns:p14="http://schemas.microsoft.com/office/powerpoint/2010/main" val="2054932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4634-0BD4-4CFB-4187-1FE616969C14}"/>
              </a:ext>
            </a:extLst>
          </p:cNvPr>
          <p:cNvSpPr>
            <a:spLocks noGrp="1"/>
          </p:cNvSpPr>
          <p:nvPr>
            <p:ph type="title"/>
          </p:nvPr>
        </p:nvSpPr>
        <p:spPr>
          <a:xfrm>
            <a:off x="838200" y="365125"/>
            <a:ext cx="10515600" cy="2330367"/>
          </a:xfrm>
          <a:solidFill>
            <a:srgbClr val="92D050"/>
          </a:solidFill>
        </p:spPr>
        <p:txBody>
          <a:bodyPr>
            <a:normAutofit/>
          </a:bodyPr>
          <a:lstStyle/>
          <a:p>
            <a:r>
              <a:rPr lang="en-GB"/>
              <a:t>We will now pass the globes along the rows, please take a moment to say your own silent prayer for our Earth.</a:t>
            </a:r>
          </a:p>
        </p:txBody>
      </p:sp>
    </p:spTree>
    <p:extLst>
      <p:ext uri="{BB962C8B-B14F-4D97-AF65-F5344CB8AC3E}">
        <p14:creationId xmlns:p14="http://schemas.microsoft.com/office/powerpoint/2010/main" val="617805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CCCA-587C-6950-DA8C-21C430BBD6D3}"/>
              </a:ext>
            </a:extLst>
          </p:cNvPr>
          <p:cNvSpPr>
            <a:spLocks noGrp="1"/>
          </p:cNvSpPr>
          <p:nvPr>
            <p:ph type="title"/>
          </p:nvPr>
        </p:nvSpPr>
        <p:spPr>
          <a:solidFill>
            <a:srgbClr val="92D050"/>
          </a:solidFill>
          <a:ln w="76200">
            <a:solidFill>
              <a:schemeClr val="accent5">
                <a:lumMod val="75000"/>
              </a:schemeClr>
            </a:solidFill>
          </a:ln>
        </p:spPr>
        <p:txBody>
          <a:bodyPr>
            <a:normAutofit fontScale="90000"/>
          </a:bodyPr>
          <a:lstStyle/>
          <a:p>
            <a:r>
              <a:rPr lang="en-GB" sz="4800"/>
              <a:t>As Eco Warriors, we have made a plan with lots of ideas for helping our planet, such as:</a:t>
            </a:r>
          </a:p>
        </p:txBody>
      </p:sp>
      <p:sp>
        <p:nvSpPr>
          <p:cNvPr id="3" name="Content Placeholder 2">
            <a:extLst>
              <a:ext uri="{FF2B5EF4-FFF2-40B4-BE49-F238E27FC236}">
                <a16:creationId xmlns:a16="http://schemas.microsoft.com/office/drawing/2014/main" id="{9B3B7FDD-88A0-AEF0-DEFE-B34038BC4511}"/>
              </a:ext>
            </a:extLst>
          </p:cNvPr>
          <p:cNvSpPr>
            <a:spLocks noGrp="1"/>
          </p:cNvSpPr>
          <p:nvPr>
            <p:ph idx="1"/>
          </p:nvPr>
        </p:nvSpPr>
        <p:spPr>
          <a:xfrm>
            <a:off x="552061" y="1834955"/>
            <a:ext cx="11409783" cy="4657919"/>
          </a:xfrm>
        </p:spPr>
        <p:txBody>
          <a:bodyPr>
            <a:normAutofit fontScale="92500" lnSpcReduction="20000"/>
          </a:bodyPr>
          <a:lstStyle/>
          <a:p>
            <a:pPr marL="259080">
              <a:lnSpc>
                <a:spcPct val="107000"/>
              </a:lnSpc>
            </a:pPr>
            <a:r>
              <a:rPr lang="en-GB" sz="4000">
                <a:effectLst/>
                <a:latin typeface="Calibri" panose="020F0502020204030204" pitchFamily="34" charset="0"/>
                <a:ea typeface="Calibri" panose="020F0502020204030204" pitchFamily="34" charset="0"/>
                <a:cs typeface="Times New Roman" panose="02020603050405020304" pitchFamily="18" charset="0"/>
              </a:rPr>
              <a:t>To hold a Just One Tree Day to raise money for a deforested area.</a:t>
            </a:r>
          </a:p>
          <a:p>
            <a:pPr marL="259080">
              <a:lnSpc>
                <a:spcPct val="107000"/>
              </a:lnSpc>
            </a:pPr>
            <a:r>
              <a:rPr lang="en-GB" sz="4000">
                <a:effectLst/>
                <a:latin typeface="Calibri" panose="020F0502020204030204" pitchFamily="34" charset="0"/>
                <a:ea typeface="Calibri" panose="020F0502020204030204" pitchFamily="34" charset="0"/>
                <a:cs typeface="Times New Roman" panose="02020603050405020304" pitchFamily="18" charset="0"/>
              </a:rPr>
              <a:t>To plant trees in the school grounds. </a:t>
            </a:r>
          </a:p>
          <a:p>
            <a:pPr marL="259080">
              <a:lnSpc>
                <a:spcPct val="107000"/>
              </a:lnSpc>
            </a:pPr>
            <a:r>
              <a:rPr lang="en-GB" sz="4000">
                <a:latin typeface="Calibri" panose="020F0502020204030204" pitchFamily="34" charset="0"/>
                <a:ea typeface="Calibri" panose="020F0502020204030204" pitchFamily="34" charset="0"/>
                <a:cs typeface="Times New Roman" panose="02020603050405020304" pitchFamily="18" charset="0"/>
              </a:rPr>
              <a:t>To litter pick around school grounds </a:t>
            </a:r>
            <a:r>
              <a:rPr lang="en-GB" sz="4000">
                <a:effectLst/>
                <a:latin typeface="Calibri" panose="020F0502020204030204" pitchFamily="34" charset="0"/>
                <a:ea typeface="Calibri" panose="020F0502020204030204" pitchFamily="34" charset="0"/>
                <a:cs typeface="Times New Roman" panose="02020603050405020304" pitchFamily="18" charset="0"/>
              </a:rPr>
              <a:t>  </a:t>
            </a:r>
          </a:p>
          <a:p>
            <a:pPr marL="259080">
              <a:lnSpc>
                <a:spcPct val="107000"/>
              </a:lnSpc>
            </a:pPr>
            <a:r>
              <a:rPr lang="en-GB" sz="4000">
                <a:effectLst/>
                <a:latin typeface="Calibri" panose="020F0502020204030204" pitchFamily="34" charset="0"/>
                <a:ea typeface="Calibri" panose="020F0502020204030204" pitchFamily="34" charset="0"/>
                <a:cs typeface="Times New Roman" panose="02020603050405020304" pitchFamily="18" charset="0"/>
              </a:rPr>
              <a:t>To celebrate Earth Day in April. </a:t>
            </a:r>
          </a:p>
          <a:p>
            <a:pPr marL="259080">
              <a:lnSpc>
                <a:spcPct val="107000"/>
              </a:lnSpc>
              <a:spcAft>
                <a:spcPts val="800"/>
              </a:spcAft>
            </a:pPr>
            <a:r>
              <a:rPr lang="en-GB" sz="4000">
                <a:effectLst/>
                <a:latin typeface="Calibri" panose="020F0502020204030204" pitchFamily="34" charset="0"/>
                <a:ea typeface="Calibri" panose="020F0502020204030204" pitchFamily="34" charset="0"/>
                <a:cs typeface="Times New Roman" panose="02020603050405020304" pitchFamily="18" charset="0"/>
              </a:rPr>
              <a:t>To put posters throughout school to raise awareness and show how we can take easy steps to take care of the planet.</a:t>
            </a:r>
          </a:p>
          <a:p>
            <a:pPr marL="259080">
              <a:lnSpc>
                <a:spcPct val="107000"/>
              </a:lnSpc>
              <a:spcAft>
                <a:spcPts val="800"/>
              </a:spcAft>
            </a:pPr>
            <a:endParaRPr lang="en-GB" sz="40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pic>
        <p:nvPicPr>
          <p:cNvPr id="5" name="Graphic 4" descr="Checkmark with solid fill">
            <a:extLst>
              <a:ext uri="{FF2B5EF4-FFF2-40B4-BE49-F238E27FC236}">
                <a16:creationId xmlns:a16="http://schemas.microsoft.com/office/drawing/2014/main" id="{094DC1D3-F757-E845-60FF-C82C127A06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465474"/>
            <a:ext cx="914400" cy="914400"/>
          </a:xfrm>
          <a:prstGeom prst="rect">
            <a:avLst/>
          </a:prstGeom>
        </p:spPr>
      </p:pic>
      <p:pic>
        <p:nvPicPr>
          <p:cNvPr id="4" name="Graphic 3" descr="Checkmark with solid fill">
            <a:extLst>
              <a:ext uri="{FF2B5EF4-FFF2-40B4-BE49-F238E27FC236}">
                <a16:creationId xmlns:a16="http://schemas.microsoft.com/office/drawing/2014/main" id="{6F16D4D1-79AA-C5B5-1E28-D687275851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348" y="5153996"/>
            <a:ext cx="914400" cy="914400"/>
          </a:xfrm>
          <a:prstGeom prst="rect">
            <a:avLst/>
          </a:prstGeom>
        </p:spPr>
      </p:pic>
    </p:spTree>
    <p:extLst>
      <p:ext uri="{BB962C8B-B14F-4D97-AF65-F5344CB8AC3E}">
        <p14:creationId xmlns:p14="http://schemas.microsoft.com/office/powerpoint/2010/main" val="1293031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DD3E1-42D2-0DEF-0E2D-2AE9CE1ECFA5}"/>
              </a:ext>
            </a:extLst>
          </p:cNvPr>
          <p:cNvSpPr>
            <a:spLocks noGrp="1"/>
          </p:cNvSpPr>
          <p:nvPr>
            <p:ph type="title"/>
          </p:nvPr>
        </p:nvSpPr>
        <p:spPr/>
        <p:txBody>
          <a:bodyPr/>
          <a:lstStyle/>
          <a:p>
            <a:r>
              <a:rPr lang="en-GB"/>
              <a:t>Poster awareness campaign</a:t>
            </a:r>
          </a:p>
        </p:txBody>
      </p:sp>
      <p:sp>
        <p:nvSpPr>
          <p:cNvPr id="3" name="Content Placeholder 2">
            <a:extLst>
              <a:ext uri="{FF2B5EF4-FFF2-40B4-BE49-F238E27FC236}">
                <a16:creationId xmlns:a16="http://schemas.microsoft.com/office/drawing/2014/main" id="{013D6762-6BFC-617F-0186-8A6C109E7F0F}"/>
              </a:ext>
            </a:extLst>
          </p:cNvPr>
          <p:cNvSpPr>
            <a:spLocks noGrp="1"/>
          </p:cNvSpPr>
          <p:nvPr>
            <p:ph idx="1"/>
          </p:nvPr>
        </p:nvSpPr>
        <p:spPr>
          <a:xfrm>
            <a:off x="182880" y="1574417"/>
            <a:ext cx="4627659" cy="4351338"/>
          </a:xfrm>
        </p:spPr>
        <p:txBody>
          <a:bodyPr>
            <a:normAutofit/>
          </a:bodyPr>
          <a:lstStyle/>
          <a:p>
            <a:pPr marL="0" indent="0">
              <a:buNone/>
            </a:pPr>
            <a:r>
              <a:rPr lang="en-GB" sz="4800">
                <a:effectLst/>
                <a:latin typeface="Calibri" panose="020F0502020204030204" pitchFamily="34" charset="0"/>
                <a:ea typeface="Calibri" panose="020F0502020204030204" pitchFamily="34" charset="0"/>
                <a:cs typeface="Times New Roman" panose="02020603050405020304" pitchFamily="18" charset="0"/>
              </a:rPr>
              <a:t>We have made some posters about caring for the environment to display around school.</a:t>
            </a:r>
          </a:p>
          <a:p>
            <a:endParaRPr lang="en-GB"/>
          </a:p>
        </p:txBody>
      </p:sp>
      <p:pic>
        <p:nvPicPr>
          <p:cNvPr id="5" name="Picture 4">
            <a:extLst>
              <a:ext uri="{FF2B5EF4-FFF2-40B4-BE49-F238E27FC236}">
                <a16:creationId xmlns:a16="http://schemas.microsoft.com/office/drawing/2014/main" id="{10419E07-221C-0E20-7201-FCA962DA743D}"/>
              </a:ext>
            </a:extLst>
          </p:cNvPr>
          <p:cNvPicPr>
            <a:picLocks noChangeAspect="1"/>
          </p:cNvPicPr>
          <p:nvPr/>
        </p:nvPicPr>
        <p:blipFill>
          <a:blip r:embed="rId2"/>
          <a:stretch>
            <a:fillRect/>
          </a:stretch>
        </p:blipFill>
        <p:spPr>
          <a:xfrm>
            <a:off x="4656443" y="2824433"/>
            <a:ext cx="3586125" cy="3502726"/>
          </a:xfrm>
          <a:prstGeom prst="rect">
            <a:avLst/>
          </a:prstGeom>
        </p:spPr>
      </p:pic>
      <p:pic>
        <p:nvPicPr>
          <p:cNvPr id="7" name="Picture 6">
            <a:extLst>
              <a:ext uri="{FF2B5EF4-FFF2-40B4-BE49-F238E27FC236}">
                <a16:creationId xmlns:a16="http://schemas.microsoft.com/office/drawing/2014/main" id="{068B056D-87CE-A5AA-EFD7-A03BDF53A083}"/>
              </a:ext>
            </a:extLst>
          </p:cNvPr>
          <p:cNvPicPr>
            <a:picLocks noChangeAspect="1"/>
          </p:cNvPicPr>
          <p:nvPr/>
        </p:nvPicPr>
        <p:blipFill>
          <a:blip r:embed="rId3"/>
          <a:stretch>
            <a:fillRect/>
          </a:stretch>
        </p:blipFill>
        <p:spPr>
          <a:xfrm>
            <a:off x="8554067" y="2383259"/>
            <a:ext cx="3162741" cy="3943900"/>
          </a:xfrm>
          <a:prstGeom prst="rect">
            <a:avLst/>
          </a:prstGeom>
        </p:spPr>
      </p:pic>
    </p:spTree>
    <p:extLst>
      <p:ext uri="{BB962C8B-B14F-4D97-AF65-F5344CB8AC3E}">
        <p14:creationId xmlns:p14="http://schemas.microsoft.com/office/powerpoint/2010/main" val="2823451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5F70-D29E-9293-B06B-F343D79790D6}"/>
              </a:ext>
            </a:extLst>
          </p:cNvPr>
          <p:cNvSpPr>
            <a:spLocks noGrp="1"/>
          </p:cNvSpPr>
          <p:nvPr>
            <p:ph type="title"/>
          </p:nvPr>
        </p:nvSpPr>
        <p:spPr/>
        <p:txBody>
          <a:bodyPr>
            <a:normAutofit/>
          </a:bodyPr>
          <a:lstStyle/>
          <a:p>
            <a:r>
              <a:rPr lang="en-GB" sz="6600"/>
              <a:t>Just One Tree Day</a:t>
            </a:r>
          </a:p>
        </p:txBody>
      </p:sp>
      <p:sp>
        <p:nvSpPr>
          <p:cNvPr id="3" name="Content Placeholder 2">
            <a:extLst>
              <a:ext uri="{FF2B5EF4-FFF2-40B4-BE49-F238E27FC236}">
                <a16:creationId xmlns:a16="http://schemas.microsoft.com/office/drawing/2014/main" id="{7C99AAB5-13C7-7190-FDD0-63166B6ABDAE}"/>
              </a:ext>
            </a:extLst>
          </p:cNvPr>
          <p:cNvSpPr>
            <a:spLocks noGrp="1"/>
          </p:cNvSpPr>
          <p:nvPr>
            <p:ph idx="1"/>
          </p:nvPr>
        </p:nvSpPr>
        <p:spPr/>
        <p:txBody>
          <a:bodyPr vert="horz" lIns="91440" tIns="45720" rIns="91440" bIns="45720" rtlCol="0" anchor="t">
            <a:normAutofit/>
          </a:bodyPr>
          <a:lstStyle/>
          <a:p>
            <a:pPr marL="0" indent="0">
              <a:buNone/>
            </a:pPr>
            <a:r>
              <a:rPr lang="en-GB" sz="4000" dirty="0"/>
              <a:t>On Friday the 17</a:t>
            </a:r>
            <a:r>
              <a:rPr lang="en-GB" sz="4000" baseline="30000" dirty="0"/>
              <a:t>th</a:t>
            </a:r>
            <a:r>
              <a:rPr lang="en-GB" sz="4000" dirty="0"/>
              <a:t> of October, we encouraged everyone in the school to wear green for a £1 donation. This was to raise awareness of deforestation around the world and we also raised £103 to donate, which will go towards replanting a deforested area in another country. </a:t>
            </a:r>
          </a:p>
        </p:txBody>
      </p:sp>
    </p:spTree>
    <p:extLst>
      <p:ext uri="{BB962C8B-B14F-4D97-AF65-F5344CB8AC3E}">
        <p14:creationId xmlns:p14="http://schemas.microsoft.com/office/powerpoint/2010/main" val="4789597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CFFB-F43D-5569-491F-1C7E568B73E8}"/>
              </a:ext>
            </a:extLst>
          </p:cNvPr>
          <p:cNvSpPr>
            <a:spLocks noGrp="1"/>
          </p:cNvSpPr>
          <p:nvPr>
            <p:ph type="title"/>
          </p:nvPr>
        </p:nvSpPr>
        <p:spPr>
          <a:xfrm>
            <a:off x="5553074" y="365125"/>
            <a:ext cx="5800725" cy="1325563"/>
          </a:xfrm>
        </p:spPr>
        <p:txBody>
          <a:bodyPr>
            <a:normAutofit/>
          </a:bodyPr>
          <a:lstStyle/>
          <a:p>
            <a:r>
              <a:rPr lang="en-GB" sz="7200" b="1"/>
              <a:t>Our Mission</a:t>
            </a:r>
          </a:p>
        </p:txBody>
      </p:sp>
      <p:sp>
        <p:nvSpPr>
          <p:cNvPr id="3" name="Content Placeholder 2">
            <a:extLst>
              <a:ext uri="{FF2B5EF4-FFF2-40B4-BE49-F238E27FC236}">
                <a16:creationId xmlns:a16="http://schemas.microsoft.com/office/drawing/2014/main" id="{641D29E1-7256-64D5-D932-ECDC21734090}"/>
              </a:ext>
            </a:extLst>
          </p:cNvPr>
          <p:cNvSpPr>
            <a:spLocks noGrp="1"/>
          </p:cNvSpPr>
          <p:nvPr>
            <p:ph idx="1"/>
          </p:nvPr>
        </p:nvSpPr>
        <p:spPr>
          <a:xfrm>
            <a:off x="4905979" y="1415279"/>
            <a:ext cx="7136608" cy="3438075"/>
          </a:xfrm>
          <a:solidFill>
            <a:schemeClr val="accent6">
              <a:lumMod val="60000"/>
              <a:lumOff val="40000"/>
            </a:schemeClr>
          </a:solidFill>
        </p:spPr>
        <p:txBody>
          <a:bodyPr>
            <a:normAutofit/>
          </a:bodyPr>
          <a:lstStyle/>
          <a:p>
            <a:pPr marL="0" indent="0">
              <a:buNone/>
            </a:pPr>
            <a:r>
              <a:rPr lang="en-GB" sz="4000">
                <a:effectLst/>
                <a:latin typeface="Calibri" panose="020F0502020204030204" pitchFamily="34" charset="0"/>
                <a:ea typeface="Calibri" panose="020F0502020204030204" pitchFamily="34" charset="0"/>
                <a:cs typeface="Times New Roman" panose="02020603050405020304" pitchFamily="18" charset="0"/>
              </a:rPr>
              <a:t>The Class 4 Eco warriors are going to unite St Charles for a greener future. We are going to continue to raise awareness and help everyone be greener citizens. </a:t>
            </a:r>
            <a:endParaRPr lang="en-GB" sz="8800"/>
          </a:p>
        </p:txBody>
      </p:sp>
      <p:pic>
        <p:nvPicPr>
          <p:cNvPr id="6" name="Picture 5">
            <a:extLst>
              <a:ext uri="{FF2B5EF4-FFF2-40B4-BE49-F238E27FC236}">
                <a16:creationId xmlns:a16="http://schemas.microsoft.com/office/drawing/2014/main" id="{34A63141-C009-C857-D823-F1C1BA0DCBB1}"/>
              </a:ext>
            </a:extLst>
          </p:cNvPr>
          <p:cNvPicPr>
            <a:picLocks noChangeAspect="1"/>
          </p:cNvPicPr>
          <p:nvPr/>
        </p:nvPicPr>
        <p:blipFill>
          <a:blip r:embed="rId2"/>
          <a:stretch>
            <a:fillRect/>
          </a:stretch>
        </p:blipFill>
        <p:spPr>
          <a:xfrm>
            <a:off x="8053412" y="4288167"/>
            <a:ext cx="3835477" cy="2337814"/>
          </a:xfrm>
          <a:prstGeom prst="rect">
            <a:avLst/>
          </a:prstGeom>
        </p:spPr>
      </p:pic>
      <p:pic>
        <p:nvPicPr>
          <p:cNvPr id="8" name="Picture 7">
            <a:extLst>
              <a:ext uri="{FF2B5EF4-FFF2-40B4-BE49-F238E27FC236}">
                <a16:creationId xmlns:a16="http://schemas.microsoft.com/office/drawing/2014/main" id="{A85A0AAF-37EC-A556-A4D8-3FB8517C8BC5}"/>
              </a:ext>
            </a:extLst>
          </p:cNvPr>
          <p:cNvPicPr>
            <a:picLocks noChangeAspect="1"/>
          </p:cNvPicPr>
          <p:nvPr/>
        </p:nvPicPr>
        <p:blipFill>
          <a:blip r:embed="rId3"/>
          <a:stretch>
            <a:fillRect/>
          </a:stretch>
        </p:blipFill>
        <p:spPr>
          <a:xfrm>
            <a:off x="94487" y="5491207"/>
            <a:ext cx="5458587" cy="1181265"/>
          </a:xfrm>
          <a:prstGeom prst="rect">
            <a:avLst/>
          </a:prstGeom>
        </p:spPr>
      </p:pic>
      <p:pic>
        <p:nvPicPr>
          <p:cNvPr id="10" name="Picture 9">
            <a:extLst>
              <a:ext uri="{FF2B5EF4-FFF2-40B4-BE49-F238E27FC236}">
                <a16:creationId xmlns:a16="http://schemas.microsoft.com/office/drawing/2014/main" id="{9D7818DC-7523-27FB-7305-9A6101D112AD}"/>
              </a:ext>
            </a:extLst>
          </p:cNvPr>
          <p:cNvPicPr>
            <a:picLocks noChangeAspect="1"/>
          </p:cNvPicPr>
          <p:nvPr/>
        </p:nvPicPr>
        <p:blipFill>
          <a:blip r:embed="rId4"/>
          <a:stretch>
            <a:fillRect/>
          </a:stretch>
        </p:blipFill>
        <p:spPr>
          <a:xfrm>
            <a:off x="149413" y="185528"/>
            <a:ext cx="4591691" cy="3648584"/>
          </a:xfrm>
          <a:prstGeom prst="rect">
            <a:avLst/>
          </a:prstGeom>
        </p:spPr>
      </p:pic>
    </p:spTree>
    <p:extLst>
      <p:ext uri="{BB962C8B-B14F-4D97-AF65-F5344CB8AC3E}">
        <p14:creationId xmlns:p14="http://schemas.microsoft.com/office/powerpoint/2010/main" val="2062696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6C1CD-4928-A57D-526A-86B5EC606606}"/>
              </a:ext>
            </a:extLst>
          </p:cNvPr>
          <p:cNvSpPr>
            <a:spLocks noGrp="1"/>
          </p:cNvSpPr>
          <p:nvPr>
            <p:ph type="title"/>
          </p:nvPr>
        </p:nvSpPr>
        <p:spPr>
          <a:xfrm>
            <a:off x="838200" y="149291"/>
            <a:ext cx="10515600" cy="1541398"/>
          </a:xfrm>
        </p:spPr>
        <p:txBody>
          <a:bodyPr>
            <a:normAutofit/>
          </a:bodyPr>
          <a:lstStyle/>
          <a:p>
            <a:r>
              <a:rPr lang="en-GB" sz="4800"/>
              <a:t>YOUR MISSION: </a:t>
            </a:r>
          </a:p>
        </p:txBody>
      </p:sp>
      <p:sp>
        <p:nvSpPr>
          <p:cNvPr id="3" name="Content Placeholder 2">
            <a:extLst>
              <a:ext uri="{FF2B5EF4-FFF2-40B4-BE49-F238E27FC236}">
                <a16:creationId xmlns:a16="http://schemas.microsoft.com/office/drawing/2014/main" id="{A850E0CC-7DBF-86AD-2482-5157B5AC008E}"/>
              </a:ext>
            </a:extLst>
          </p:cNvPr>
          <p:cNvSpPr>
            <a:spLocks noGrp="1"/>
          </p:cNvSpPr>
          <p:nvPr>
            <p:ph idx="1"/>
          </p:nvPr>
        </p:nvSpPr>
        <p:spPr>
          <a:xfrm>
            <a:off x="838200" y="1390261"/>
            <a:ext cx="10515600" cy="5102614"/>
          </a:xfrm>
          <a:solidFill>
            <a:schemeClr val="bg2"/>
          </a:solidFill>
          <a:ln w="76200">
            <a:solidFill>
              <a:schemeClr val="accent1"/>
            </a:solidFill>
          </a:ln>
        </p:spPr>
        <p:txBody>
          <a:bodyPr>
            <a:normAutofit fontScale="92500"/>
          </a:bodyPr>
          <a:lstStyle/>
          <a:p>
            <a:pPr marL="0" indent="0" algn="just">
              <a:lnSpc>
                <a:spcPct val="107000"/>
              </a:lnSpc>
              <a:spcAft>
                <a:spcPts val="800"/>
              </a:spcAft>
              <a:buNone/>
            </a:pPr>
            <a:r>
              <a:rPr lang="en-GB" sz="4000">
                <a:effectLst/>
                <a:latin typeface="Calibri" panose="020F0502020204030204" pitchFamily="34" charset="0"/>
                <a:ea typeface="Calibri" panose="020F0502020204030204" pitchFamily="34" charset="0"/>
                <a:cs typeface="Times New Roman" panose="02020603050405020304" pitchFamily="18" charset="0"/>
              </a:rPr>
              <a:t>Your challenge is to think how you will be a greener citizen. Pick one thing you could do to help: </a:t>
            </a:r>
          </a:p>
          <a:p>
            <a:pPr marL="342900" lvl="0" indent="-342900" algn="just">
              <a:lnSpc>
                <a:spcPct val="107000"/>
              </a:lnSpc>
              <a:buFont typeface="Calibri" panose="020F0502020204030204" pitchFamily="34" charset="0"/>
              <a:buChar char="-"/>
            </a:pPr>
            <a:r>
              <a:rPr lang="en-GB" sz="4000">
                <a:effectLst/>
                <a:latin typeface="Calibri" panose="020F0502020204030204" pitchFamily="34" charset="0"/>
                <a:ea typeface="Calibri" panose="020F0502020204030204" pitchFamily="34" charset="0"/>
                <a:cs typeface="Times New Roman" panose="02020603050405020304" pitchFamily="18" charset="0"/>
              </a:rPr>
              <a:t>turn the lights off when you leave a room.</a:t>
            </a:r>
          </a:p>
          <a:p>
            <a:pPr marL="342900" lvl="0" indent="-342900" algn="just">
              <a:lnSpc>
                <a:spcPct val="107000"/>
              </a:lnSpc>
              <a:buFont typeface="Calibri" panose="020F0502020204030204" pitchFamily="34" charset="0"/>
              <a:buChar char="-"/>
            </a:pPr>
            <a:r>
              <a:rPr lang="en-GB" sz="4000">
                <a:effectLst/>
                <a:latin typeface="Calibri" panose="020F0502020204030204" pitchFamily="34" charset="0"/>
                <a:ea typeface="Calibri" panose="020F0502020204030204" pitchFamily="34" charset="0"/>
                <a:cs typeface="Times New Roman" panose="02020603050405020304" pitchFamily="18" charset="0"/>
              </a:rPr>
              <a:t>turn the tap off while you are brushing your teeth.</a:t>
            </a:r>
          </a:p>
          <a:p>
            <a:pPr marL="342900" lvl="0" indent="-342900" algn="just">
              <a:lnSpc>
                <a:spcPct val="107000"/>
              </a:lnSpc>
              <a:buFont typeface="Calibri" panose="020F0502020204030204" pitchFamily="34" charset="0"/>
              <a:buChar char="-"/>
            </a:pPr>
            <a:r>
              <a:rPr lang="en-GB" sz="4000">
                <a:effectLst/>
                <a:latin typeface="Calibri" panose="020F0502020204030204" pitchFamily="34" charset="0"/>
                <a:ea typeface="Calibri" panose="020F0502020204030204" pitchFamily="34" charset="0"/>
                <a:cs typeface="Times New Roman" panose="02020603050405020304" pitchFamily="18" charset="0"/>
              </a:rPr>
              <a:t>Walk or cycle to school.</a:t>
            </a:r>
          </a:p>
          <a:p>
            <a:pPr marL="342900" lvl="0" indent="-342900" algn="just">
              <a:lnSpc>
                <a:spcPct val="107000"/>
              </a:lnSpc>
              <a:spcAft>
                <a:spcPts val="800"/>
              </a:spcAft>
              <a:buFont typeface="Calibri" panose="020F0502020204030204" pitchFamily="34" charset="0"/>
              <a:buChar char="-"/>
            </a:pPr>
            <a:r>
              <a:rPr lang="en-GB" sz="4000">
                <a:effectLst/>
                <a:latin typeface="Calibri" panose="020F0502020204030204" pitchFamily="34" charset="0"/>
                <a:ea typeface="Calibri" panose="020F0502020204030204" pitchFamily="34" charset="0"/>
                <a:cs typeface="Times New Roman" panose="02020603050405020304" pitchFamily="18" charset="0"/>
              </a:rPr>
              <a:t>Make sure your household recycles properly.</a:t>
            </a:r>
          </a:p>
          <a:p>
            <a:endParaRPr lang="en-GB" sz="4400"/>
          </a:p>
        </p:txBody>
      </p:sp>
    </p:spTree>
    <p:extLst>
      <p:ext uri="{BB962C8B-B14F-4D97-AF65-F5344CB8AC3E}">
        <p14:creationId xmlns:p14="http://schemas.microsoft.com/office/powerpoint/2010/main" val="1925382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3023-5C2A-88FF-8429-5678A92E781E}"/>
              </a:ext>
            </a:extLst>
          </p:cNvPr>
          <p:cNvSpPr>
            <a:spLocks noGrp="1"/>
          </p:cNvSpPr>
          <p:nvPr>
            <p:ph type="title"/>
          </p:nvPr>
        </p:nvSpPr>
        <p:spPr>
          <a:xfrm>
            <a:off x="838200" y="365125"/>
            <a:ext cx="10515600" cy="1711325"/>
          </a:xfrm>
        </p:spPr>
        <p:txBody>
          <a:bodyPr/>
          <a:lstStyle/>
          <a:p>
            <a:pPr algn="ctr"/>
            <a:r>
              <a:rPr lang="en-GB" b="1"/>
              <a:t>We will now say the Our Father together</a:t>
            </a:r>
          </a:p>
        </p:txBody>
      </p:sp>
      <p:pic>
        <p:nvPicPr>
          <p:cNvPr id="4" name="Content Placeholder 3">
            <a:extLst>
              <a:ext uri="{FF2B5EF4-FFF2-40B4-BE49-F238E27FC236}">
                <a16:creationId xmlns:a16="http://schemas.microsoft.com/office/drawing/2014/main" id="{B6F9C952-4127-9B2F-D9DE-089C4197BC43}"/>
              </a:ext>
            </a:extLst>
          </p:cNvPr>
          <p:cNvPicPr>
            <a:picLocks noGrp="1" noChangeAspect="1"/>
          </p:cNvPicPr>
          <p:nvPr>
            <p:ph idx="1"/>
          </p:nvPr>
        </p:nvPicPr>
        <p:blipFill>
          <a:blip r:embed="rId2"/>
          <a:stretch>
            <a:fillRect/>
          </a:stretch>
        </p:blipFill>
        <p:spPr>
          <a:xfrm>
            <a:off x="2953794" y="2076450"/>
            <a:ext cx="6527007" cy="4351338"/>
          </a:xfrm>
          <a:prstGeom prst="rect">
            <a:avLst/>
          </a:prstGeom>
        </p:spPr>
      </p:pic>
    </p:spTree>
    <p:extLst>
      <p:ext uri="{BB962C8B-B14F-4D97-AF65-F5344CB8AC3E}">
        <p14:creationId xmlns:p14="http://schemas.microsoft.com/office/powerpoint/2010/main" val="10178901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EAE5-6447-6174-44CC-711D2E1BA90E}"/>
              </a:ext>
            </a:extLst>
          </p:cNvPr>
          <p:cNvSpPr>
            <a:spLocks noGrp="1"/>
          </p:cNvSpPr>
          <p:nvPr>
            <p:ph type="title"/>
          </p:nvPr>
        </p:nvSpPr>
        <p:spPr>
          <a:xfrm>
            <a:off x="2920482" y="365125"/>
            <a:ext cx="5439747" cy="4178883"/>
          </a:xfrm>
          <a:solidFill>
            <a:schemeClr val="bg2"/>
          </a:solidFill>
          <a:ln w="38100">
            <a:solidFill>
              <a:schemeClr val="accent1"/>
            </a:solidFill>
          </a:ln>
        </p:spPr>
        <p:txBody>
          <a:bodyPr>
            <a:normAutofit/>
          </a:bodyPr>
          <a:lstStyle/>
          <a:p>
            <a:pPr algn="ctr"/>
            <a:r>
              <a:rPr lang="en-GB" sz="6600"/>
              <a:t>Thank you for coming to our Class Assembly</a:t>
            </a:r>
          </a:p>
        </p:txBody>
      </p:sp>
      <p:sp>
        <p:nvSpPr>
          <p:cNvPr id="3" name="Content Placeholder 2">
            <a:extLst>
              <a:ext uri="{FF2B5EF4-FFF2-40B4-BE49-F238E27FC236}">
                <a16:creationId xmlns:a16="http://schemas.microsoft.com/office/drawing/2014/main" id="{B263695B-E798-0542-55D1-26A5C6D3DFB4}"/>
              </a:ext>
            </a:extLst>
          </p:cNvPr>
          <p:cNvSpPr>
            <a:spLocks noGrp="1"/>
          </p:cNvSpPr>
          <p:nvPr>
            <p:ph idx="1"/>
          </p:nvPr>
        </p:nvSpPr>
        <p:spPr>
          <a:xfrm>
            <a:off x="1278295" y="5106875"/>
            <a:ext cx="10058400" cy="948693"/>
          </a:xfrm>
          <a:solidFill>
            <a:schemeClr val="bg2"/>
          </a:solidFill>
        </p:spPr>
        <p:txBody>
          <a:bodyPr>
            <a:normAutofit/>
          </a:bodyPr>
          <a:lstStyle/>
          <a:p>
            <a:pPr marL="0" indent="0">
              <a:buNone/>
            </a:pPr>
            <a:r>
              <a:rPr lang="en-GB" sz="5400"/>
              <a:t>We will end in the Sign of the Cross</a:t>
            </a:r>
          </a:p>
        </p:txBody>
      </p:sp>
    </p:spTree>
    <p:extLst>
      <p:ext uri="{BB962C8B-B14F-4D97-AF65-F5344CB8AC3E}">
        <p14:creationId xmlns:p14="http://schemas.microsoft.com/office/powerpoint/2010/main" val="345325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BEBC5B-A31A-2858-1EA0-3BD83C193336}"/>
              </a:ext>
            </a:extLst>
          </p:cNvPr>
          <p:cNvSpPr>
            <a:spLocks noGrp="1"/>
          </p:cNvSpPr>
          <p:nvPr>
            <p:ph idx="1"/>
          </p:nvPr>
        </p:nvSpPr>
        <p:spPr>
          <a:xfrm>
            <a:off x="447675" y="447675"/>
            <a:ext cx="11401425" cy="6134100"/>
          </a:xfrm>
          <a:solidFill>
            <a:schemeClr val="bg1">
              <a:lumMod val="85000"/>
            </a:schemeClr>
          </a:solidFill>
          <a:ln w="38100">
            <a:solidFill>
              <a:srgbClr val="002060"/>
            </a:solidFill>
          </a:ln>
        </p:spPr>
        <p:txBody>
          <a:bodyPr>
            <a:normAutofit fontScale="77500" lnSpcReduction="20000"/>
          </a:bodyPr>
          <a:lstStyle/>
          <a:p>
            <a:pPr marL="0" indent="0" algn="l">
              <a:buNone/>
            </a:pPr>
            <a:endParaRPr lang="en-GB" sz="4000" b="1" i="0" baseline="30000">
              <a:solidFill>
                <a:srgbClr val="000000"/>
              </a:solidFill>
              <a:effectLst/>
              <a:latin typeface="system-ui"/>
            </a:endParaRPr>
          </a:p>
          <a:p>
            <a:pPr marL="0" indent="0" algn="l">
              <a:buNone/>
            </a:pPr>
            <a:r>
              <a:rPr lang="en-GB" sz="5200" b="1" i="0" baseline="30000">
                <a:solidFill>
                  <a:srgbClr val="000000"/>
                </a:solidFill>
                <a:effectLst/>
                <a:latin typeface="system-ui"/>
              </a:rPr>
              <a:t>29 </a:t>
            </a:r>
            <a:r>
              <a:rPr lang="en-GB" sz="5200" b="0" i="0">
                <a:solidFill>
                  <a:srgbClr val="000000"/>
                </a:solidFill>
                <a:effectLst/>
                <a:latin typeface="system-ui"/>
              </a:rPr>
              <a:t>God said, “Look, I have given you all the plants that have grain for seeds. And I have given you all the trees whose fruits have seeds in them. They will be food for you. </a:t>
            </a:r>
            <a:r>
              <a:rPr lang="en-GB" sz="5200" b="1" i="0" baseline="30000">
                <a:solidFill>
                  <a:srgbClr val="000000"/>
                </a:solidFill>
                <a:effectLst/>
                <a:latin typeface="system-ui"/>
              </a:rPr>
              <a:t>30 </a:t>
            </a:r>
            <a:r>
              <a:rPr lang="en-GB" sz="5200" b="0" i="0">
                <a:solidFill>
                  <a:srgbClr val="000000"/>
                </a:solidFill>
                <a:effectLst/>
                <a:latin typeface="system-ui"/>
              </a:rPr>
              <a:t>I have given all the green plants to all the animals to eat. They will be food for every wild animal, every bird of the air and every small crawling animal.” And it happened. </a:t>
            </a:r>
            <a:r>
              <a:rPr lang="en-GB" sz="5200" b="1" i="0" baseline="30000">
                <a:solidFill>
                  <a:srgbClr val="000000"/>
                </a:solidFill>
                <a:effectLst/>
                <a:latin typeface="system-ui"/>
              </a:rPr>
              <a:t>31 </a:t>
            </a:r>
            <a:r>
              <a:rPr lang="en-GB" sz="5200" b="0" i="0">
                <a:solidFill>
                  <a:srgbClr val="000000"/>
                </a:solidFill>
                <a:effectLst/>
                <a:latin typeface="system-ui"/>
              </a:rPr>
              <a:t>God looked at everything he had made, and it was very good. </a:t>
            </a:r>
          </a:p>
          <a:p>
            <a:pPr marL="0" indent="0" algn="l">
              <a:buNone/>
            </a:pPr>
            <a:endParaRPr lang="en-GB" sz="4000">
              <a:solidFill>
                <a:srgbClr val="000000"/>
              </a:solidFill>
              <a:latin typeface="system-ui"/>
            </a:endParaRPr>
          </a:p>
          <a:p>
            <a:pPr marL="0" indent="0" algn="l">
              <a:buNone/>
            </a:pPr>
            <a:endParaRPr lang="en-GB" sz="4000">
              <a:solidFill>
                <a:srgbClr val="000000"/>
              </a:solidFill>
              <a:latin typeface="system-ui"/>
            </a:endParaRPr>
          </a:p>
          <a:p>
            <a:pPr marL="0" indent="0" algn="l">
              <a:buNone/>
            </a:pPr>
            <a:r>
              <a:rPr lang="en-GB" sz="4000">
                <a:solidFill>
                  <a:srgbClr val="000000"/>
                </a:solidFill>
                <a:latin typeface="system-ui"/>
              </a:rPr>
              <a:t>The Word of the Lord</a:t>
            </a:r>
          </a:p>
          <a:p>
            <a:pPr marL="0" indent="0" algn="l">
              <a:buNone/>
            </a:pPr>
            <a:r>
              <a:rPr lang="en-GB" sz="4000">
                <a:solidFill>
                  <a:srgbClr val="000000"/>
                </a:solidFill>
                <a:latin typeface="system-ui"/>
              </a:rPr>
              <a:t>                           - Thanks be to God. </a:t>
            </a:r>
            <a:endParaRPr lang="en-GB" sz="4000"/>
          </a:p>
        </p:txBody>
      </p:sp>
    </p:spTree>
    <p:extLst>
      <p:ext uri="{BB962C8B-B14F-4D97-AF65-F5344CB8AC3E}">
        <p14:creationId xmlns:p14="http://schemas.microsoft.com/office/powerpoint/2010/main" val="202769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BE011C-914E-35A8-AD49-4466F87E4C3C}"/>
              </a:ext>
            </a:extLst>
          </p:cNvPr>
          <p:cNvSpPr>
            <a:spLocks noGrp="1"/>
          </p:cNvSpPr>
          <p:nvPr>
            <p:ph idx="1"/>
          </p:nvPr>
        </p:nvSpPr>
        <p:spPr>
          <a:xfrm>
            <a:off x="838200" y="457201"/>
            <a:ext cx="10515600" cy="5673012"/>
          </a:xfrm>
          <a:solidFill>
            <a:schemeClr val="bg1">
              <a:lumMod val="95000"/>
            </a:schemeClr>
          </a:solidFill>
          <a:ln w="76200">
            <a:solidFill>
              <a:schemeClr val="accent1"/>
            </a:solidFill>
          </a:ln>
        </p:spPr>
        <p:txBody>
          <a:bodyPr>
            <a:normAutofit fontScale="77500" lnSpcReduction="20000"/>
          </a:bodyPr>
          <a:lstStyle/>
          <a:p>
            <a:pPr marL="0" indent="0">
              <a:buNone/>
            </a:pPr>
            <a:r>
              <a:rPr lang="en-GB" sz="7200"/>
              <a:t>In the scripture we heard how God gave us the Earth and entrusted us to keep it safe.</a:t>
            </a:r>
          </a:p>
          <a:p>
            <a:pPr marL="0" indent="0">
              <a:buNone/>
            </a:pPr>
            <a:r>
              <a:rPr lang="en-GB" sz="7200"/>
              <a:t>Pope Francis wrote the Laudato Si to remind us how important it is to take care of Our Common Home. As part of our response, we would like to show you a short video. </a:t>
            </a:r>
          </a:p>
        </p:txBody>
      </p:sp>
    </p:spTree>
    <p:extLst>
      <p:ext uri="{BB962C8B-B14F-4D97-AF65-F5344CB8AC3E}">
        <p14:creationId xmlns:p14="http://schemas.microsoft.com/office/powerpoint/2010/main" val="2303380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4740B8-6E3D-983C-8700-48BF9C0B13B6}"/>
              </a:ext>
            </a:extLst>
          </p:cNvPr>
          <p:cNvSpPr>
            <a:spLocks noGrp="1"/>
          </p:cNvSpPr>
          <p:nvPr>
            <p:ph idx="1"/>
          </p:nvPr>
        </p:nvSpPr>
        <p:spPr>
          <a:xfrm>
            <a:off x="838200" y="838200"/>
            <a:ext cx="10515600" cy="5338763"/>
          </a:xfrm>
        </p:spPr>
        <p:txBody>
          <a:bodyPr>
            <a:normAutofit/>
          </a:bodyPr>
          <a:lstStyle/>
          <a:p>
            <a:pPr marL="0" indent="0">
              <a:buNone/>
            </a:pPr>
            <a:r>
              <a:rPr lang="en-GB" sz="4000" err="1">
                <a:hlinkClick r:id="rId2"/>
              </a:rPr>
              <a:t>Laudato</a:t>
            </a:r>
            <a:r>
              <a:rPr lang="en-GB" sz="4000">
                <a:hlinkClick r:id="rId2"/>
              </a:rPr>
              <a:t> Si' animation for children (cafod.org.uk)</a:t>
            </a:r>
            <a:endParaRPr lang="en-GB" sz="4000"/>
          </a:p>
        </p:txBody>
      </p:sp>
    </p:spTree>
    <p:extLst>
      <p:ext uri="{BB962C8B-B14F-4D97-AF65-F5344CB8AC3E}">
        <p14:creationId xmlns:p14="http://schemas.microsoft.com/office/powerpoint/2010/main" val="302221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8dc48a3-7457-4ea7-a6a1-1870460c89ab" xsi:nil="true"/>
    <lcf76f155ced4ddcb4097134ff3c332f xmlns="f33c2a62-0d7e-4a84-8a2b-c9243b6a4ead">
      <Terms xmlns="http://schemas.microsoft.com/office/infopath/2007/PartnerControls"/>
    </lcf76f155ced4ddcb4097134ff3c332f>
    <k4df21a4a2aa458faedc5ec7df931146 xmlns="78dc48a3-7457-4ea7-a6a1-1870460c89ab">
      <Terms xmlns="http://schemas.microsoft.com/office/infopath/2007/PartnerControls"/>
    </k4df21a4a2aa458faedc5ec7df931146>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9812D13F14E54EB6F611CFCB1B024E" ma:contentTypeVersion="20" ma:contentTypeDescription="Create a new document." ma:contentTypeScope="" ma:versionID="0a74e84de2d627725489646896f78421">
  <xsd:schema xmlns:xsd="http://www.w3.org/2001/XMLSchema" xmlns:xs="http://www.w3.org/2001/XMLSchema" xmlns:p="http://schemas.microsoft.com/office/2006/metadata/properties" xmlns:ns2="f33c2a62-0d7e-4a84-8a2b-c9243b6a4ead" xmlns:ns3="78dc48a3-7457-4ea7-a6a1-1870460c89ab" targetNamespace="http://schemas.microsoft.com/office/2006/metadata/properties" ma:root="true" ma:fieldsID="61cd1e0b5039c9d93efae8971d32fab6" ns2:_="" ns3:_="">
    <xsd:import namespace="f33c2a62-0d7e-4a84-8a2b-c9243b6a4ead"/>
    <xsd:import namespace="78dc48a3-7457-4ea7-a6a1-1870460c89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3:k4df21a4a2aa458faedc5ec7df931146"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c2a62-0d7e-4a84-8a2b-c9243b6a4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a33314-abb7-4c07-9d66-bfa8aefd039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c48a3-7457-4ea7-a6a1-1870460c89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9675062-eab8-433b-b5a8-219acd60f3ee}" ma:internalName="TaxCatchAll" ma:showField="CatchAllData" ma:web="78dc48a3-7457-4ea7-a6a1-1870460c89ab">
      <xsd:complexType>
        <xsd:complexContent>
          <xsd:extension base="dms:MultiChoiceLookup">
            <xsd:sequence>
              <xsd:element name="Value" type="dms:Lookup" maxOccurs="unbounded" minOccurs="0" nillable="true"/>
            </xsd:sequence>
          </xsd:extension>
        </xsd:complexContent>
      </xsd:complexType>
    </xsd:element>
    <xsd:element name="k4df21a4a2aa458faedc5ec7df931146" ma:index="26" nillable="true" ma:taxonomy="true" ma:internalName="k4df21a4a2aa458faedc5ec7df931146" ma:taxonomyFieldName="Staff_x0020_Category" ma:displayName="Staff Category" ma:fieldId="{44df21a4-a2aa-458f-aedc-5ec7df931146}" ma:sspId="eda33314-abb7-4c07-9d66-bfa8aefd0393" ma:termSetId="f660c196-e701-4c39-a27f-4ed3705a333f"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7BA216-4D8C-4B42-BB25-55B14776C572}">
  <ds:schemaRefs>
    <ds:schemaRef ds:uri="78dc48a3-7457-4ea7-a6a1-1870460c89ab"/>
    <ds:schemaRef ds:uri="f33c2a62-0d7e-4a84-8a2b-c9243b6a4e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6426C74-957A-4D9C-AF6B-8D5DB409F673}">
  <ds:schemaRefs>
    <ds:schemaRef ds:uri="78dc48a3-7457-4ea7-a6a1-1870460c89ab"/>
    <ds:schemaRef ds:uri="f33c2a62-0d7e-4a84-8a2b-c9243b6a4e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B798B2-926C-48E2-9A13-C1D92CB466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2509</Words>
  <Application>Microsoft Office PowerPoint</Application>
  <PresentationFormat>Widescreen</PresentationFormat>
  <Paragraphs>98</Paragraphs>
  <Slides>67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Calibri Light</vt:lpstr>
      <vt:lpstr>Century Gothic</vt:lpstr>
      <vt:lpstr>Letter-join No-Lead 12</vt:lpstr>
      <vt:lpstr>system-ui</vt:lpstr>
      <vt:lpstr>Office Theme</vt:lpstr>
      <vt:lpstr> Welcome to Class 4’s  Collective Worship   </vt:lpstr>
      <vt:lpstr>PowerPoint Presentation</vt:lpstr>
      <vt:lpstr>PowerPoint Presentation</vt:lpstr>
      <vt:lpstr>Our Eco Warrior Mission links to many of our Catholic Social Teaching values:</vt:lpstr>
      <vt:lpstr>PowerPoint Presentation</vt:lpstr>
      <vt:lpstr>A Reading from The Book of Genesis</vt:lpstr>
      <vt:lpstr>PowerPoint Presentation</vt:lpstr>
      <vt:lpstr>PowerPoint Presentation</vt:lpstr>
      <vt:lpstr>PowerPoint Presentation</vt:lpstr>
      <vt:lpstr>Sorry Prayer</vt:lpstr>
      <vt:lpstr>Let us say together a prayer for our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 after the world; look after one another; take care of the fish and the birds, the animals and the reptiles, the trees and the flowers and the plants.”</vt:lpstr>
      <vt:lpstr>“look after the world; look after one another; take care of the fish and the birds, the animals and the reptiles, the trees and the flowers and the plants.”</vt:lpstr>
      <vt:lpstr>“look after the world; look after one another; take care of the fish and the birds, the animals and the reptiles, the trees and the flowers and the plants.”</vt:lpstr>
      <vt:lpstr>“look after the world; look after one another; take care of the fish and the birds, the animals and the reptiles, the trees and the flowers and the plants.”</vt:lpstr>
      <vt:lpstr>“look after the world; look after one another; take care of the fish and the birds, the animals and the reptiles, the trees and the flowers and the plants.”</vt:lpstr>
      <vt:lpstr>Let us take a moment to reflect on what we have seen….</vt:lpstr>
      <vt:lpstr>We will now pass the globes along the rows, please take a moment to say your own silent prayer for our Earth.</vt:lpstr>
      <vt:lpstr>As Eco Warriors, we have made a plan with lots of ideas for helping our planet, such as:</vt:lpstr>
      <vt:lpstr>Poster awareness campaign</vt:lpstr>
      <vt:lpstr>Just One Tree Day</vt:lpstr>
      <vt:lpstr>Our Mission</vt:lpstr>
      <vt:lpstr>YOUR MISSION: </vt:lpstr>
      <vt:lpstr>We will now say the Our Father together</vt:lpstr>
      <vt:lpstr>Thank you for coming to our Class Assembly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Drummond</dc:creator>
  <cp:lastModifiedBy>C Foster</cp:lastModifiedBy>
  <cp:revision>19</cp:revision>
  <dcterms:created xsi:type="dcterms:W3CDTF">2023-10-05T08:40:18Z</dcterms:created>
  <dcterms:modified xsi:type="dcterms:W3CDTF">2025-11-18T13:30:09Z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0x010100EF9812D13F14E54EB6F611CFCB1B024E</vt:lpwstr>
  </property>
  <property fmtid="{D5CDD505-2E9C-101B-9397-08002B2CF9AE}" pid="3" name="MediaServiceImageTags">
    <vt:lpwstr/>
  </property>
  <property fmtid="{D5CDD505-2E9C-101B-9397-08002B2CF9AE}" pid="4" name="Staff_x0020_Category">
    <vt:lpwstr/>
  </property>
  <property fmtid="{D5CDD505-2E9C-101B-9397-08002B2CF9AE}" pid="5" name="Staff Category">
    <vt:lpwstr/>
  </property>
</Properties>
</file>